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12359" r:id="rId3"/>
    <p:sldId id="259" r:id="rId4"/>
    <p:sldId id="12385" r:id="rId5"/>
    <p:sldId id="12362" r:id="rId6"/>
    <p:sldId id="12363" r:id="rId7"/>
    <p:sldId id="12364" r:id="rId8"/>
    <p:sldId id="12365" r:id="rId9"/>
    <p:sldId id="12367" r:id="rId10"/>
    <p:sldId id="12369" r:id="rId11"/>
    <p:sldId id="267" r:id="rId12"/>
    <p:sldId id="12356" r:id="rId13"/>
    <p:sldId id="258" r:id="rId14"/>
    <p:sldId id="12366" r:id="rId15"/>
    <p:sldId id="12360" r:id="rId16"/>
    <p:sldId id="265" r:id="rId17"/>
    <p:sldId id="12361" r:id="rId18"/>
    <p:sldId id="12340" r:id="rId19"/>
    <p:sldId id="309" r:id="rId20"/>
    <p:sldId id="12341" r:id="rId21"/>
    <p:sldId id="12342" r:id="rId22"/>
    <p:sldId id="12373" r:id="rId23"/>
    <p:sldId id="399" r:id="rId24"/>
    <p:sldId id="12380" r:id="rId25"/>
    <p:sldId id="12381" r:id="rId26"/>
    <p:sldId id="2082" r:id="rId27"/>
    <p:sldId id="12382" r:id="rId28"/>
    <p:sldId id="12358" r:id="rId29"/>
    <p:sldId id="12379" r:id="rId30"/>
    <p:sldId id="423" r:id="rId31"/>
    <p:sldId id="1464" r:id="rId32"/>
    <p:sldId id="12383" r:id="rId33"/>
    <p:sldId id="1238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902" y="43"/>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4" Type="http://schemas.openxmlformats.org/officeDocument/2006/relationships/image" Target="../media/image1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4"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EC2870-3634-4AD8-9DE8-8C7063937E90}"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0739CA0C-68AF-4E27-B828-577EB1EB30CF}">
      <dgm:prSet phldrT="[Text]" custT="1"/>
      <dgm:spPr/>
      <dgm:t>
        <a:bodyPr/>
        <a:lstStyle/>
        <a:p>
          <a:pPr>
            <a:lnSpc>
              <a:spcPct val="100000"/>
            </a:lnSpc>
            <a:spcAft>
              <a:spcPts val="0"/>
            </a:spcAft>
          </a:pPr>
          <a:r>
            <a:rPr lang="en-US" sz="2800" b="1" dirty="0" err="1">
              <a:latin typeface="Calibri" panose="020F0502020204030204" pitchFamily="34" charset="0"/>
              <a:cs typeface="Calibri" panose="020F0502020204030204" pitchFamily="34" charset="0"/>
            </a:rPr>
            <a:t>Genaration</a:t>
          </a:r>
          <a:r>
            <a:rPr lang="en-US" sz="2800" b="1" dirty="0">
              <a:latin typeface="Calibri" panose="020F0502020204030204" pitchFamily="34" charset="0"/>
              <a:cs typeface="Calibri" panose="020F0502020204030204" pitchFamily="34" charset="0"/>
            </a:rPr>
            <a:t> I (60s)</a:t>
          </a:r>
        </a:p>
        <a:p>
          <a:pPr>
            <a:lnSpc>
              <a:spcPct val="100000"/>
            </a:lnSpc>
            <a:spcAft>
              <a:spcPts val="0"/>
            </a:spcAft>
          </a:pPr>
          <a:r>
            <a:rPr lang="en-US" sz="2200" b="1" dirty="0" err="1">
              <a:solidFill>
                <a:schemeClr val="bg1"/>
              </a:solidFill>
              <a:latin typeface="Calibri" panose="020F0502020204030204" pitchFamily="34" charset="0"/>
              <a:cs typeface="Calibri" panose="020F0502020204030204" pitchFamily="34" charset="0"/>
            </a:rPr>
            <a:t>Lipigold</a:t>
          </a:r>
          <a:r>
            <a:rPr lang="en-US" sz="2200" b="1" dirty="0">
              <a:solidFill>
                <a:schemeClr val="bg1"/>
              </a:solidFill>
              <a:latin typeface="Calibri" panose="020F0502020204030204" pitchFamily="34" charset="0"/>
              <a:cs typeface="Calibri" panose="020F0502020204030204" pitchFamily="34" charset="0"/>
            </a:rPr>
            <a:t> 10%</a:t>
          </a:r>
        </a:p>
        <a:p>
          <a:pPr>
            <a:lnSpc>
              <a:spcPct val="100000"/>
            </a:lnSpc>
            <a:spcAft>
              <a:spcPts val="0"/>
            </a:spcAft>
          </a:pPr>
          <a:r>
            <a:rPr lang="en-US" sz="2200" b="1" dirty="0" err="1">
              <a:solidFill>
                <a:schemeClr val="bg1"/>
              </a:solidFill>
              <a:latin typeface="Calibri" panose="020F0502020204030204" pitchFamily="34" charset="0"/>
              <a:cs typeface="Calibri" panose="020F0502020204030204" pitchFamily="34" charset="0"/>
            </a:rPr>
            <a:t>Lipovenous</a:t>
          </a:r>
          <a:r>
            <a:rPr lang="en-US" sz="2200" b="1" dirty="0">
              <a:solidFill>
                <a:schemeClr val="bg1"/>
              </a:solidFill>
              <a:latin typeface="Calibri" panose="020F0502020204030204" pitchFamily="34" charset="0"/>
              <a:cs typeface="Calibri" panose="020F0502020204030204" pitchFamily="34" charset="0"/>
            </a:rPr>
            <a:t> </a:t>
          </a:r>
        </a:p>
        <a:p>
          <a:pPr>
            <a:lnSpc>
              <a:spcPct val="100000"/>
            </a:lnSpc>
            <a:spcAft>
              <a:spcPts val="0"/>
            </a:spcAft>
          </a:pPr>
          <a:r>
            <a:rPr lang="en-US" sz="2200" b="1" dirty="0" err="1">
              <a:solidFill>
                <a:schemeClr val="bg1"/>
              </a:solidFill>
              <a:latin typeface="Calibri" panose="020F0502020204030204" pitchFamily="34" charset="0"/>
              <a:cs typeface="Calibri" panose="020F0502020204030204" pitchFamily="34" charset="0"/>
            </a:rPr>
            <a:t>Combilipid</a:t>
          </a:r>
          <a:r>
            <a:rPr lang="en-US" sz="2200" b="1" dirty="0">
              <a:solidFill>
                <a:schemeClr val="bg1"/>
              </a:solidFill>
              <a:latin typeface="Calibri" panose="020F0502020204030204" pitchFamily="34" charset="0"/>
              <a:cs typeface="Calibri" panose="020F0502020204030204" pitchFamily="34" charset="0"/>
            </a:rPr>
            <a:t>/ </a:t>
          </a:r>
          <a:r>
            <a:rPr lang="en-US" sz="2200" b="1" dirty="0" err="1">
              <a:solidFill>
                <a:schemeClr val="bg1"/>
              </a:solidFill>
              <a:latin typeface="Calibri" panose="020F0502020204030204" pitchFamily="34" charset="0"/>
              <a:cs typeface="Calibri" panose="020F0502020204030204" pitchFamily="34" charset="0"/>
            </a:rPr>
            <a:t>MgTan</a:t>
          </a:r>
          <a:endParaRPr lang="en-US" sz="2200" b="1" dirty="0">
            <a:solidFill>
              <a:schemeClr val="bg1"/>
            </a:solidFill>
            <a:latin typeface="Calibri" panose="020F0502020204030204" pitchFamily="34" charset="0"/>
            <a:cs typeface="Calibri" panose="020F0502020204030204" pitchFamily="34" charset="0"/>
          </a:endParaRPr>
        </a:p>
        <a:p>
          <a:pPr>
            <a:lnSpc>
              <a:spcPct val="100000"/>
            </a:lnSpc>
            <a:spcAft>
              <a:spcPts val="0"/>
            </a:spcAft>
          </a:pPr>
          <a:endParaRPr lang="en-US" sz="2800" dirty="0">
            <a:latin typeface="Calibri" panose="020F0502020204030204" pitchFamily="34" charset="0"/>
            <a:cs typeface="Calibri" panose="020F0502020204030204" pitchFamily="34" charset="0"/>
          </a:endParaRPr>
        </a:p>
      </dgm:t>
    </dgm:pt>
    <dgm:pt modelId="{5429DE24-B849-4B83-A650-EABEE994BA1D}" type="parTrans" cxnId="{B1515BBE-41E3-4331-9A1C-FFB46386969D}">
      <dgm:prSet/>
      <dgm:spPr/>
      <dgm:t>
        <a:bodyPr/>
        <a:lstStyle/>
        <a:p>
          <a:endParaRPr lang="en-US"/>
        </a:p>
      </dgm:t>
    </dgm:pt>
    <dgm:pt modelId="{6C247456-F9D0-4235-8A77-EF8CFB0B8C66}" type="sibTrans" cxnId="{B1515BBE-41E3-4331-9A1C-FFB46386969D}">
      <dgm:prSet/>
      <dgm:spPr/>
      <dgm:t>
        <a:bodyPr/>
        <a:lstStyle/>
        <a:p>
          <a:endParaRPr lang="en-US"/>
        </a:p>
      </dgm:t>
    </dgm:pt>
    <dgm:pt modelId="{783137F2-7AAF-4C2B-8314-24F91999C001}">
      <dgm:prSet phldrT="[Text]" custT="1"/>
      <dgm:spPr/>
      <dgm:t>
        <a:bodyPr/>
        <a:lstStyle/>
        <a:p>
          <a:pPr>
            <a:lnSpc>
              <a:spcPct val="100000"/>
            </a:lnSpc>
            <a:spcAft>
              <a:spcPts val="0"/>
            </a:spcAft>
          </a:pPr>
          <a:r>
            <a:rPr lang="en-US" sz="2800" b="1" dirty="0">
              <a:latin typeface="Calibri" panose="020F0502020204030204" pitchFamily="34" charset="0"/>
              <a:cs typeface="Calibri" panose="020F0502020204030204" pitchFamily="34" charset="0"/>
            </a:rPr>
            <a:t>Gen II</a:t>
          </a:r>
        </a:p>
        <a:p>
          <a:pPr>
            <a:lnSpc>
              <a:spcPct val="100000"/>
            </a:lnSpc>
            <a:spcAft>
              <a:spcPts val="0"/>
            </a:spcAft>
          </a:pPr>
          <a:r>
            <a:rPr lang="en-US" sz="2800" b="1" dirty="0">
              <a:latin typeface="Calibri" panose="020F0502020204030204" pitchFamily="34" charset="0"/>
              <a:cs typeface="Calibri" panose="020F0502020204030204" pitchFamily="34" charset="0"/>
            </a:rPr>
            <a:t>(80s)</a:t>
          </a:r>
        </a:p>
        <a:p>
          <a:pPr>
            <a:lnSpc>
              <a:spcPct val="100000"/>
            </a:lnSpc>
            <a:spcAft>
              <a:spcPts val="0"/>
            </a:spcAft>
          </a:pPr>
          <a:r>
            <a:rPr lang="en-US" sz="2200" b="1" dirty="0" err="1">
              <a:solidFill>
                <a:schemeClr val="bg1"/>
              </a:solidFill>
              <a:latin typeface="Calibri" panose="020F0502020204030204" pitchFamily="34" charset="0"/>
              <a:cs typeface="Calibri" panose="020F0502020204030204" pitchFamily="34" charset="0"/>
            </a:rPr>
            <a:t>Lipofundin</a:t>
          </a:r>
          <a:r>
            <a:rPr lang="en-US" sz="2200" b="1" dirty="0">
              <a:solidFill>
                <a:schemeClr val="bg1"/>
              </a:solidFill>
              <a:latin typeface="Calibri" panose="020F0502020204030204" pitchFamily="34" charset="0"/>
              <a:cs typeface="Calibri" panose="020F0502020204030204" pitchFamily="34" charset="0"/>
            </a:rPr>
            <a:t> 10/20%</a:t>
          </a:r>
        </a:p>
        <a:p>
          <a:pPr>
            <a:lnSpc>
              <a:spcPct val="100000"/>
            </a:lnSpc>
            <a:spcAft>
              <a:spcPts val="0"/>
            </a:spcAft>
          </a:pPr>
          <a:r>
            <a:rPr lang="en-US" sz="2200" b="1" dirty="0" err="1">
              <a:solidFill>
                <a:schemeClr val="bg1"/>
              </a:solidFill>
              <a:latin typeface="Calibri" panose="020F0502020204030204" pitchFamily="34" charset="0"/>
              <a:cs typeface="Calibri" panose="020F0502020204030204" pitchFamily="34" charset="0"/>
            </a:rPr>
            <a:t>Nutriflex</a:t>
          </a:r>
          <a:r>
            <a:rPr lang="en-US" sz="2200" b="1" dirty="0">
              <a:solidFill>
                <a:schemeClr val="bg1"/>
              </a:solidFill>
              <a:latin typeface="Calibri" panose="020F0502020204030204" pitchFamily="34" charset="0"/>
              <a:cs typeface="Calibri" panose="020F0502020204030204" pitchFamily="34" charset="0"/>
            </a:rPr>
            <a:t> lipid peri</a:t>
          </a:r>
        </a:p>
      </dgm:t>
    </dgm:pt>
    <dgm:pt modelId="{57547977-95C5-45F7-BEDE-438C4C258306}" type="parTrans" cxnId="{A0D78B21-0A06-4B31-86CD-43C5EC4FDCF0}">
      <dgm:prSet/>
      <dgm:spPr/>
      <dgm:t>
        <a:bodyPr/>
        <a:lstStyle/>
        <a:p>
          <a:endParaRPr lang="en-US"/>
        </a:p>
      </dgm:t>
    </dgm:pt>
    <dgm:pt modelId="{D27A2EAB-0584-47AD-A1F0-61F0ECEDFC21}" type="sibTrans" cxnId="{A0D78B21-0A06-4B31-86CD-43C5EC4FDCF0}">
      <dgm:prSet/>
      <dgm:spPr/>
      <dgm:t>
        <a:bodyPr/>
        <a:lstStyle/>
        <a:p>
          <a:endParaRPr lang="en-US"/>
        </a:p>
      </dgm:t>
    </dgm:pt>
    <dgm:pt modelId="{F2BB3248-E207-4FC3-B218-42BA0D41C6A3}">
      <dgm:prSet phldrT="[Text]" custT="1"/>
      <dgm:spPr/>
      <dgm:t>
        <a:bodyPr/>
        <a:lstStyle/>
        <a:p>
          <a:pPr>
            <a:lnSpc>
              <a:spcPct val="100000"/>
            </a:lnSpc>
            <a:spcAft>
              <a:spcPts val="0"/>
            </a:spcAft>
          </a:pPr>
          <a:r>
            <a:rPr lang="en-US" sz="2400" b="1" dirty="0">
              <a:latin typeface="Calibri" panose="020F0502020204030204" pitchFamily="34" charset="0"/>
              <a:cs typeface="Calibri" panose="020F0502020204030204" pitchFamily="34" charset="0"/>
            </a:rPr>
            <a:t>Gen III</a:t>
          </a:r>
        </a:p>
        <a:p>
          <a:pPr>
            <a:lnSpc>
              <a:spcPct val="100000"/>
            </a:lnSpc>
            <a:spcAft>
              <a:spcPts val="0"/>
            </a:spcAft>
          </a:pPr>
          <a:r>
            <a:rPr lang="en-US" sz="2400" b="1" dirty="0">
              <a:latin typeface="Calibri" panose="020F0502020204030204" pitchFamily="34" charset="0"/>
              <a:cs typeface="Calibri" panose="020F0502020204030204" pitchFamily="34" charset="0"/>
            </a:rPr>
            <a:t>(90s)</a:t>
          </a:r>
          <a:r>
            <a:rPr lang="en-US" sz="2400" b="1" dirty="0">
              <a:solidFill>
                <a:schemeClr val="bg1"/>
              </a:solidFill>
              <a:latin typeface="Calibri" panose="020F0502020204030204" pitchFamily="34" charset="0"/>
              <a:cs typeface="Calibri" panose="020F0502020204030204" pitchFamily="34" charset="0"/>
            </a:rPr>
            <a:t> </a:t>
          </a:r>
        </a:p>
        <a:p>
          <a:pPr>
            <a:lnSpc>
              <a:spcPct val="100000"/>
            </a:lnSpc>
            <a:spcAft>
              <a:spcPts val="0"/>
            </a:spcAft>
          </a:pPr>
          <a:r>
            <a:rPr lang="en-US" sz="2400" b="1" dirty="0">
              <a:solidFill>
                <a:schemeClr val="bg1"/>
              </a:solidFill>
              <a:latin typeface="Calibri" panose="020F0502020204030204" pitchFamily="34" charset="0"/>
              <a:cs typeface="Calibri" panose="020F0502020204030204" pitchFamily="34" charset="0"/>
            </a:rPr>
            <a:t>SMOF Lipid 20%</a:t>
          </a:r>
        </a:p>
        <a:p>
          <a:pPr>
            <a:lnSpc>
              <a:spcPct val="100000"/>
            </a:lnSpc>
            <a:spcAft>
              <a:spcPts val="0"/>
            </a:spcAft>
          </a:pPr>
          <a:r>
            <a:rPr lang="en-US" sz="2400" b="1" dirty="0">
              <a:solidFill>
                <a:schemeClr val="bg1"/>
              </a:solidFill>
              <a:latin typeface="Calibri" panose="020F0502020204030204" pitchFamily="34" charset="0"/>
              <a:cs typeface="Calibri" panose="020F0502020204030204" pitchFamily="34" charset="0"/>
            </a:rPr>
            <a:t>SMOF </a:t>
          </a:r>
          <a:r>
            <a:rPr lang="en-US" sz="2400" b="1" dirty="0" err="1">
              <a:solidFill>
                <a:schemeClr val="bg1"/>
              </a:solidFill>
              <a:latin typeface="Calibri" panose="020F0502020204030204" pitchFamily="34" charset="0"/>
              <a:cs typeface="Calibri" panose="020F0502020204030204" pitchFamily="34" charset="0"/>
            </a:rPr>
            <a:t>Kabiven</a:t>
          </a:r>
          <a:endParaRPr lang="en-US" sz="2400" b="1" dirty="0">
            <a:solidFill>
              <a:schemeClr val="bg1"/>
            </a:solidFill>
            <a:latin typeface="Calibri" panose="020F0502020204030204" pitchFamily="34" charset="0"/>
            <a:cs typeface="Calibri" panose="020F0502020204030204" pitchFamily="34" charset="0"/>
          </a:endParaRPr>
        </a:p>
        <a:p>
          <a:pPr>
            <a:lnSpc>
              <a:spcPct val="100000"/>
            </a:lnSpc>
            <a:spcAft>
              <a:spcPts val="0"/>
            </a:spcAft>
          </a:pPr>
          <a:r>
            <a:rPr lang="en-US" sz="2400" b="1" dirty="0" err="1">
              <a:solidFill>
                <a:schemeClr val="bg1"/>
              </a:solidFill>
              <a:latin typeface="Calibri" panose="020F0502020204030204" pitchFamily="34" charset="0"/>
              <a:cs typeface="Calibri" panose="020F0502020204030204" pitchFamily="34" charset="0"/>
            </a:rPr>
            <a:t>Lipidem</a:t>
          </a:r>
          <a:endParaRPr lang="en-US" sz="2400" b="1" dirty="0">
            <a:latin typeface="Calibri" panose="020F0502020204030204" pitchFamily="34" charset="0"/>
            <a:cs typeface="Calibri" panose="020F0502020204030204" pitchFamily="34" charset="0"/>
          </a:endParaRPr>
        </a:p>
      </dgm:t>
    </dgm:pt>
    <dgm:pt modelId="{2E5C13A7-5899-4935-A3FA-EBAF47E370CE}" type="parTrans" cxnId="{E1AFAB19-05A2-4AC0-ACBD-73C0A1B982B1}">
      <dgm:prSet/>
      <dgm:spPr/>
      <dgm:t>
        <a:bodyPr/>
        <a:lstStyle/>
        <a:p>
          <a:endParaRPr lang="en-US"/>
        </a:p>
      </dgm:t>
    </dgm:pt>
    <dgm:pt modelId="{6267C740-0412-48C2-861C-C760D958AE3B}" type="sibTrans" cxnId="{E1AFAB19-05A2-4AC0-ACBD-73C0A1B982B1}">
      <dgm:prSet/>
      <dgm:spPr/>
      <dgm:t>
        <a:bodyPr/>
        <a:lstStyle/>
        <a:p>
          <a:endParaRPr lang="en-US"/>
        </a:p>
      </dgm:t>
    </dgm:pt>
    <dgm:pt modelId="{306A329A-B1EA-4214-8945-70CEE4CF1CF3}">
      <dgm:prSet custT="1"/>
      <dgm:spPr/>
      <dgm:t>
        <a:bodyPr/>
        <a:lstStyle/>
        <a:p>
          <a:pPr>
            <a:lnSpc>
              <a:spcPct val="100000"/>
            </a:lnSpc>
            <a:spcAft>
              <a:spcPts val="0"/>
            </a:spcAft>
          </a:pPr>
          <a:r>
            <a:rPr lang="en-US" sz="2400" b="1" dirty="0">
              <a:latin typeface="Calibri" panose="020F0502020204030204" pitchFamily="34" charset="0"/>
              <a:cs typeface="Calibri" panose="020F0502020204030204" pitchFamily="34" charset="0"/>
            </a:rPr>
            <a:t>Gen IV</a:t>
          </a:r>
        </a:p>
        <a:p>
          <a:pPr>
            <a:lnSpc>
              <a:spcPct val="100000"/>
            </a:lnSpc>
            <a:spcAft>
              <a:spcPts val="0"/>
            </a:spcAft>
          </a:pPr>
          <a:r>
            <a:rPr lang="en-US" sz="2400" b="1" dirty="0">
              <a:latin typeface="Calibri" panose="020F0502020204030204" pitchFamily="34" charset="0"/>
              <a:cs typeface="Calibri" panose="020F0502020204030204" pitchFamily="34" charset="0"/>
            </a:rPr>
            <a:t>(90s)</a:t>
          </a:r>
        </a:p>
        <a:p>
          <a:pPr>
            <a:lnSpc>
              <a:spcPct val="100000"/>
            </a:lnSpc>
            <a:spcAft>
              <a:spcPts val="0"/>
            </a:spcAft>
          </a:pPr>
          <a:r>
            <a:rPr lang="en-US" sz="2400" b="1" dirty="0" err="1">
              <a:solidFill>
                <a:schemeClr val="bg1"/>
              </a:solidFill>
              <a:latin typeface="Calibri" panose="020F0502020204030204" pitchFamily="34" charset="0"/>
              <a:cs typeface="Calibri" panose="020F0502020204030204" pitchFamily="34" charset="0"/>
            </a:rPr>
            <a:t>Clinoleic</a:t>
          </a:r>
          <a:r>
            <a:rPr lang="en-US" sz="2400" b="1" dirty="0">
              <a:solidFill>
                <a:schemeClr val="bg1"/>
              </a:solidFill>
              <a:latin typeface="Calibri" panose="020F0502020204030204" pitchFamily="34" charset="0"/>
              <a:cs typeface="Calibri" panose="020F0502020204030204" pitchFamily="34" charset="0"/>
            </a:rPr>
            <a:t> 20%</a:t>
          </a:r>
        </a:p>
        <a:p>
          <a:pPr>
            <a:lnSpc>
              <a:spcPct val="100000"/>
            </a:lnSpc>
            <a:spcAft>
              <a:spcPts val="0"/>
            </a:spcAft>
          </a:pPr>
          <a:r>
            <a:rPr lang="en-US" sz="2400" b="1" dirty="0" err="1">
              <a:solidFill>
                <a:schemeClr val="bg1"/>
              </a:solidFill>
              <a:latin typeface="Calibri" panose="020F0502020204030204" pitchFamily="34" charset="0"/>
              <a:cs typeface="Calibri" panose="020F0502020204030204" pitchFamily="34" charset="0"/>
            </a:rPr>
            <a:t>PeriOlimel</a:t>
          </a:r>
          <a:r>
            <a:rPr lang="en-US" sz="2400" b="1" dirty="0">
              <a:solidFill>
                <a:schemeClr val="bg1"/>
              </a:solidFill>
              <a:latin typeface="Calibri" panose="020F0502020204030204" pitchFamily="34" charset="0"/>
              <a:cs typeface="Calibri" panose="020F0502020204030204" pitchFamily="34" charset="0"/>
            </a:rPr>
            <a:t> N4</a:t>
          </a:r>
        </a:p>
        <a:p>
          <a:pPr>
            <a:lnSpc>
              <a:spcPct val="100000"/>
            </a:lnSpc>
            <a:spcAft>
              <a:spcPts val="0"/>
            </a:spcAft>
          </a:pPr>
          <a:r>
            <a:rPr lang="en-US" sz="2400" b="1" dirty="0" err="1">
              <a:solidFill>
                <a:schemeClr val="bg1"/>
              </a:solidFill>
              <a:latin typeface="Calibri" panose="020F0502020204030204" pitchFamily="34" charset="0"/>
              <a:cs typeface="Calibri" panose="020F0502020204030204" pitchFamily="34" charset="0"/>
            </a:rPr>
            <a:t>Olimel</a:t>
          </a:r>
          <a:r>
            <a:rPr lang="en-US" sz="2400" b="1" dirty="0">
              <a:solidFill>
                <a:schemeClr val="bg1"/>
              </a:solidFill>
              <a:latin typeface="Calibri" panose="020F0502020204030204" pitchFamily="34" charset="0"/>
              <a:cs typeface="Calibri" panose="020F0502020204030204" pitchFamily="34" charset="0"/>
            </a:rPr>
            <a:t> N9</a:t>
          </a:r>
          <a:endParaRPr lang="en-US" sz="2000" b="1" dirty="0">
            <a:solidFill>
              <a:schemeClr val="bg1"/>
            </a:solidFill>
            <a:latin typeface="Calibri" panose="020F0502020204030204" pitchFamily="34" charset="0"/>
            <a:cs typeface="Calibri" panose="020F0502020204030204" pitchFamily="34" charset="0"/>
          </a:endParaRPr>
        </a:p>
      </dgm:t>
    </dgm:pt>
    <dgm:pt modelId="{983EFB03-FE5F-4614-88B0-2FDA46A0EA0C}" type="parTrans" cxnId="{810DBF2D-F5FA-42E3-A1E1-3178DC33494F}">
      <dgm:prSet/>
      <dgm:spPr/>
      <dgm:t>
        <a:bodyPr/>
        <a:lstStyle/>
        <a:p>
          <a:endParaRPr lang="en-US"/>
        </a:p>
      </dgm:t>
    </dgm:pt>
    <dgm:pt modelId="{468DFACA-4DEF-48BB-AEDA-25B213675941}" type="sibTrans" cxnId="{810DBF2D-F5FA-42E3-A1E1-3178DC33494F}">
      <dgm:prSet/>
      <dgm:spPr/>
      <dgm:t>
        <a:bodyPr/>
        <a:lstStyle/>
        <a:p>
          <a:endParaRPr lang="en-US"/>
        </a:p>
      </dgm:t>
    </dgm:pt>
    <dgm:pt modelId="{B3CD227C-695E-4C2F-9B3C-0F75CD5B47AE}" type="pres">
      <dgm:prSet presAssocID="{4AEC2870-3634-4AD8-9DE8-8C7063937E90}" presName="Name0" presStyleCnt="0">
        <dgm:presLayoutVars>
          <dgm:dir/>
          <dgm:resizeHandles val="exact"/>
        </dgm:presLayoutVars>
      </dgm:prSet>
      <dgm:spPr/>
    </dgm:pt>
    <dgm:pt modelId="{B5FE98E9-7064-4E31-AB88-8CC2871B7B1E}" type="pres">
      <dgm:prSet presAssocID="{4AEC2870-3634-4AD8-9DE8-8C7063937E90}" presName="bkgdShp" presStyleLbl="alignAccFollowNode1" presStyleIdx="0" presStyleCnt="1"/>
      <dgm:spPr/>
    </dgm:pt>
    <dgm:pt modelId="{9A559606-551A-459C-8FE5-EDA9D2E60B4B}" type="pres">
      <dgm:prSet presAssocID="{4AEC2870-3634-4AD8-9DE8-8C7063937E90}" presName="linComp" presStyleCnt="0"/>
      <dgm:spPr/>
    </dgm:pt>
    <dgm:pt modelId="{316DE8B2-B1EE-400E-BEC0-1C9A1F9F4D85}" type="pres">
      <dgm:prSet presAssocID="{0739CA0C-68AF-4E27-B828-577EB1EB30CF}" presName="compNode" presStyleCnt="0"/>
      <dgm:spPr/>
    </dgm:pt>
    <dgm:pt modelId="{F3D45EBA-991C-46A1-BC4A-2996934CDE4F}" type="pres">
      <dgm:prSet presAssocID="{0739CA0C-68AF-4E27-B828-577EB1EB30CF}" presName="node" presStyleLbl="node1" presStyleIdx="0" presStyleCnt="4">
        <dgm:presLayoutVars>
          <dgm:bulletEnabled val="1"/>
        </dgm:presLayoutVars>
      </dgm:prSet>
      <dgm:spPr/>
    </dgm:pt>
    <dgm:pt modelId="{C324E721-85F6-4A07-BB83-C9D201F7574A}" type="pres">
      <dgm:prSet presAssocID="{0739CA0C-68AF-4E27-B828-577EB1EB30CF}" presName="invisiNode" presStyleLbl="node1" presStyleIdx="0" presStyleCnt="4"/>
      <dgm:spPr/>
    </dgm:pt>
    <dgm:pt modelId="{EE7505A6-E0F4-4B4D-8470-C1B6F3183FC2}" type="pres">
      <dgm:prSet presAssocID="{0739CA0C-68AF-4E27-B828-577EB1EB30C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54C9EDA4-6DA9-43B7-A6ED-E7B2BB6F522F}" type="pres">
      <dgm:prSet presAssocID="{6C247456-F9D0-4235-8A77-EF8CFB0B8C66}" presName="sibTrans" presStyleLbl="sibTrans2D1" presStyleIdx="0" presStyleCnt="0"/>
      <dgm:spPr/>
    </dgm:pt>
    <dgm:pt modelId="{81E33FDA-B969-4B1C-AEB4-BFA3E127D320}" type="pres">
      <dgm:prSet presAssocID="{783137F2-7AAF-4C2B-8314-24F91999C001}" presName="compNode" presStyleCnt="0"/>
      <dgm:spPr/>
    </dgm:pt>
    <dgm:pt modelId="{15FB550A-81D2-41B1-BA0C-1E42768A8F37}" type="pres">
      <dgm:prSet presAssocID="{783137F2-7AAF-4C2B-8314-24F91999C001}" presName="node" presStyleLbl="node1" presStyleIdx="1" presStyleCnt="4">
        <dgm:presLayoutVars>
          <dgm:bulletEnabled val="1"/>
        </dgm:presLayoutVars>
      </dgm:prSet>
      <dgm:spPr/>
    </dgm:pt>
    <dgm:pt modelId="{A3B976AC-E47A-4DA0-ADF0-F20DDB123BED}" type="pres">
      <dgm:prSet presAssocID="{783137F2-7AAF-4C2B-8314-24F91999C001}" presName="invisiNode" presStyleLbl="node1" presStyleIdx="1" presStyleCnt="4"/>
      <dgm:spPr/>
    </dgm:pt>
    <dgm:pt modelId="{BBF30C1F-3221-4BF6-9A89-8A95B5A6D495}" type="pres">
      <dgm:prSet presAssocID="{783137F2-7AAF-4C2B-8314-24F91999C001}"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1E0D71F8-7C85-402C-BFEA-0C9F3855E7F6}" type="pres">
      <dgm:prSet presAssocID="{D27A2EAB-0584-47AD-A1F0-61F0ECEDFC21}" presName="sibTrans" presStyleLbl="sibTrans2D1" presStyleIdx="0" presStyleCnt="0"/>
      <dgm:spPr/>
    </dgm:pt>
    <dgm:pt modelId="{6D023DD5-952C-4C07-899B-ADE3D9A73DC7}" type="pres">
      <dgm:prSet presAssocID="{F2BB3248-E207-4FC3-B218-42BA0D41C6A3}" presName="compNode" presStyleCnt="0"/>
      <dgm:spPr/>
    </dgm:pt>
    <dgm:pt modelId="{B559F7F0-6B5A-4825-8633-27212EDF17FD}" type="pres">
      <dgm:prSet presAssocID="{F2BB3248-E207-4FC3-B218-42BA0D41C6A3}" presName="node" presStyleLbl="node1" presStyleIdx="2" presStyleCnt="4">
        <dgm:presLayoutVars>
          <dgm:bulletEnabled val="1"/>
        </dgm:presLayoutVars>
      </dgm:prSet>
      <dgm:spPr/>
    </dgm:pt>
    <dgm:pt modelId="{FDB3D517-D405-4CC9-A02E-466AEE30F410}" type="pres">
      <dgm:prSet presAssocID="{F2BB3248-E207-4FC3-B218-42BA0D41C6A3}" presName="invisiNode" presStyleLbl="node1" presStyleIdx="2" presStyleCnt="4"/>
      <dgm:spPr/>
    </dgm:pt>
    <dgm:pt modelId="{D7EA5531-1E1A-4712-B3DB-6EBA1156019D}" type="pres">
      <dgm:prSet presAssocID="{F2BB3248-E207-4FC3-B218-42BA0D41C6A3}" presName="imagNode" presStyleLbl="fgImgPlace1" presStyleIdx="2" presStyleCnt="4" custLinFactX="12909" custLinFactNeighborX="100000" custLinFactNeighborY="-3517"/>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 modelId="{08E5DCEB-BBBB-4D85-A20B-105F36289DA8}" type="pres">
      <dgm:prSet presAssocID="{6267C740-0412-48C2-861C-C760D958AE3B}" presName="sibTrans" presStyleLbl="sibTrans2D1" presStyleIdx="0" presStyleCnt="0"/>
      <dgm:spPr/>
    </dgm:pt>
    <dgm:pt modelId="{1BB33FE0-81B0-49E8-8508-BF41728F0DCE}" type="pres">
      <dgm:prSet presAssocID="{306A329A-B1EA-4214-8945-70CEE4CF1CF3}" presName="compNode" presStyleCnt="0"/>
      <dgm:spPr/>
    </dgm:pt>
    <dgm:pt modelId="{38BC4DBC-7B28-4A5F-BA86-90479F8F0CD3}" type="pres">
      <dgm:prSet presAssocID="{306A329A-B1EA-4214-8945-70CEE4CF1CF3}" presName="node" presStyleLbl="node1" presStyleIdx="3" presStyleCnt="4">
        <dgm:presLayoutVars>
          <dgm:bulletEnabled val="1"/>
        </dgm:presLayoutVars>
      </dgm:prSet>
      <dgm:spPr/>
    </dgm:pt>
    <dgm:pt modelId="{BA9FB381-6C05-4B25-9C71-E3F978D98CE6}" type="pres">
      <dgm:prSet presAssocID="{306A329A-B1EA-4214-8945-70CEE4CF1CF3}" presName="invisiNode" presStyleLbl="node1" presStyleIdx="3" presStyleCnt="4"/>
      <dgm:spPr/>
    </dgm:pt>
    <dgm:pt modelId="{E63DFED9-66EF-4EAC-A706-7334590536FA}" type="pres">
      <dgm:prSet presAssocID="{306A329A-B1EA-4214-8945-70CEE4CF1CF3}" presName="imagNode" presStyleLbl="fgImgPlace1" presStyleIdx="3" presStyleCnt="4" custLinFactX="-6818" custLinFactNeighborX="-100000" custLinFactNeighborY="2039"/>
      <dgm:spPr>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dgm:spPr>
    </dgm:pt>
  </dgm:ptLst>
  <dgm:cxnLst>
    <dgm:cxn modelId="{31E7BF0B-3186-4679-94DF-47D827F46288}" type="presOf" srcId="{0739CA0C-68AF-4E27-B828-577EB1EB30CF}" destId="{F3D45EBA-991C-46A1-BC4A-2996934CDE4F}" srcOrd="0" destOrd="0" presId="urn:microsoft.com/office/officeart/2005/8/layout/pList2"/>
    <dgm:cxn modelId="{E1AFAB19-05A2-4AC0-ACBD-73C0A1B982B1}" srcId="{4AEC2870-3634-4AD8-9DE8-8C7063937E90}" destId="{F2BB3248-E207-4FC3-B218-42BA0D41C6A3}" srcOrd="2" destOrd="0" parTransId="{2E5C13A7-5899-4935-A3FA-EBAF47E370CE}" sibTransId="{6267C740-0412-48C2-861C-C760D958AE3B}"/>
    <dgm:cxn modelId="{32636F21-4FE6-4895-B442-E6310F30A3A6}" type="presOf" srcId="{D27A2EAB-0584-47AD-A1F0-61F0ECEDFC21}" destId="{1E0D71F8-7C85-402C-BFEA-0C9F3855E7F6}" srcOrd="0" destOrd="0" presId="urn:microsoft.com/office/officeart/2005/8/layout/pList2"/>
    <dgm:cxn modelId="{A0D78B21-0A06-4B31-86CD-43C5EC4FDCF0}" srcId="{4AEC2870-3634-4AD8-9DE8-8C7063937E90}" destId="{783137F2-7AAF-4C2B-8314-24F91999C001}" srcOrd="1" destOrd="0" parTransId="{57547977-95C5-45F7-BEDE-438C4C258306}" sibTransId="{D27A2EAB-0584-47AD-A1F0-61F0ECEDFC21}"/>
    <dgm:cxn modelId="{810DBF2D-F5FA-42E3-A1E1-3178DC33494F}" srcId="{4AEC2870-3634-4AD8-9DE8-8C7063937E90}" destId="{306A329A-B1EA-4214-8945-70CEE4CF1CF3}" srcOrd="3" destOrd="0" parTransId="{983EFB03-FE5F-4614-88B0-2FDA46A0EA0C}" sibTransId="{468DFACA-4DEF-48BB-AEDA-25B213675941}"/>
    <dgm:cxn modelId="{C605222F-5E7C-42AD-B08F-C83D7528D0CC}" type="presOf" srcId="{783137F2-7AAF-4C2B-8314-24F91999C001}" destId="{15FB550A-81D2-41B1-BA0C-1E42768A8F37}" srcOrd="0" destOrd="0" presId="urn:microsoft.com/office/officeart/2005/8/layout/pList2"/>
    <dgm:cxn modelId="{A1BC793F-92A2-40F7-9F0B-D920510D23E6}" type="presOf" srcId="{6267C740-0412-48C2-861C-C760D958AE3B}" destId="{08E5DCEB-BBBB-4D85-A20B-105F36289DA8}" srcOrd="0" destOrd="0" presId="urn:microsoft.com/office/officeart/2005/8/layout/pList2"/>
    <dgm:cxn modelId="{9A4D194C-4E1B-4646-82D3-9B37E3F78256}" type="presOf" srcId="{6C247456-F9D0-4235-8A77-EF8CFB0B8C66}" destId="{54C9EDA4-6DA9-43B7-A6ED-E7B2BB6F522F}" srcOrd="0" destOrd="0" presId="urn:microsoft.com/office/officeart/2005/8/layout/pList2"/>
    <dgm:cxn modelId="{66F6469F-BB0B-4964-983A-CEABFF16342B}" type="presOf" srcId="{4AEC2870-3634-4AD8-9DE8-8C7063937E90}" destId="{B3CD227C-695E-4C2F-9B3C-0F75CD5B47AE}" srcOrd="0" destOrd="0" presId="urn:microsoft.com/office/officeart/2005/8/layout/pList2"/>
    <dgm:cxn modelId="{F3011ABE-F124-4A84-BA20-3BDD497B3073}" type="presOf" srcId="{306A329A-B1EA-4214-8945-70CEE4CF1CF3}" destId="{38BC4DBC-7B28-4A5F-BA86-90479F8F0CD3}" srcOrd="0" destOrd="0" presId="urn:microsoft.com/office/officeart/2005/8/layout/pList2"/>
    <dgm:cxn modelId="{B1515BBE-41E3-4331-9A1C-FFB46386969D}" srcId="{4AEC2870-3634-4AD8-9DE8-8C7063937E90}" destId="{0739CA0C-68AF-4E27-B828-577EB1EB30CF}" srcOrd="0" destOrd="0" parTransId="{5429DE24-B849-4B83-A650-EABEE994BA1D}" sibTransId="{6C247456-F9D0-4235-8A77-EF8CFB0B8C66}"/>
    <dgm:cxn modelId="{12FC72E1-29AD-4F7F-9961-CD61FB7F6E14}" type="presOf" srcId="{F2BB3248-E207-4FC3-B218-42BA0D41C6A3}" destId="{B559F7F0-6B5A-4825-8633-27212EDF17FD}" srcOrd="0" destOrd="0" presId="urn:microsoft.com/office/officeart/2005/8/layout/pList2"/>
    <dgm:cxn modelId="{4C9FA8B2-57FD-4DB0-B9D9-77048090C8DD}" type="presParOf" srcId="{B3CD227C-695E-4C2F-9B3C-0F75CD5B47AE}" destId="{B5FE98E9-7064-4E31-AB88-8CC2871B7B1E}" srcOrd="0" destOrd="0" presId="urn:microsoft.com/office/officeart/2005/8/layout/pList2"/>
    <dgm:cxn modelId="{AB94F178-2C76-4F15-A41F-57E70A76B9B1}" type="presParOf" srcId="{B3CD227C-695E-4C2F-9B3C-0F75CD5B47AE}" destId="{9A559606-551A-459C-8FE5-EDA9D2E60B4B}" srcOrd="1" destOrd="0" presId="urn:microsoft.com/office/officeart/2005/8/layout/pList2"/>
    <dgm:cxn modelId="{B7C16AE4-3149-471A-8AD9-5B875B274D57}" type="presParOf" srcId="{9A559606-551A-459C-8FE5-EDA9D2E60B4B}" destId="{316DE8B2-B1EE-400E-BEC0-1C9A1F9F4D85}" srcOrd="0" destOrd="0" presId="urn:microsoft.com/office/officeart/2005/8/layout/pList2"/>
    <dgm:cxn modelId="{AE6516D1-4EBB-4C97-ACEA-5A3F4486EFBD}" type="presParOf" srcId="{316DE8B2-B1EE-400E-BEC0-1C9A1F9F4D85}" destId="{F3D45EBA-991C-46A1-BC4A-2996934CDE4F}" srcOrd="0" destOrd="0" presId="urn:microsoft.com/office/officeart/2005/8/layout/pList2"/>
    <dgm:cxn modelId="{D4407205-A49E-4C15-B8F8-8994049DE937}" type="presParOf" srcId="{316DE8B2-B1EE-400E-BEC0-1C9A1F9F4D85}" destId="{C324E721-85F6-4A07-BB83-C9D201F7574A}" srcOrd="1" destOrd="0" presId="urn:microsoft.com/office/officeart/2005/8/layout/pList2"/>
    <dgm:cxn modelId="{A99D0941-7C49-4768-A317-CAB068569F83}" type="presParOf" srcId="{316DE8B2-B1EE-400E-BEC0-1C9A1F9F4D85}" destId="{EE7505A6-E0F4-4B4D-8470-C1B6F3183FC2}" srcOrd="2" destOrd="0" presId="urn:microsoft.com/office/officeart/2005/8/layout/pList2"/>
    <dgm:cxn modelId="{DEA55DD7-02B6-4021-99F4-1FE611E20545}" type="presParOf" srcId="{9A559606-551A-459C-8FE5-EDA9D2E60B4B}" destId="{54C9EDA4-6DA9-43B7-A6ED-E7B2BB6F522F}" srcOrd="1" destOrd="0" presId="urn:microsoft.com/office/officeart/2005/8/layout/pList2"/>
    <dgm:cxn modelId="{36D0D7AF-019D-4E04-A5CF-4E629394F2B5}" type="presParOf" srcId="{9A559606-551A-459C-8FE5-EDA9D2E60B4B}" destId="{81E33FDA-B969-4B1C-AEB4-BFA3E127D320}" srcOrd="2" destOrd="0" presId="urn:microsoft.com/office/officeart/2005/8/layout/pList2"/>
    <dgm:cxn modelId="{F20885C3-DC08-406F-9622-C6BCDA51564E}" type="presParOf" srcId="{81E33FDA-B969-4B1C-AEB4-BFA3E127D320}" destId="{15FB550A-81D2-41B1-BA0C-1E42768A8F37}" srcOrd="0" destOrd="0" presId="urn:microsoft.com/office/officeart/2005/8/layout/pList2"/>
    <dgm:cxn modelId="{DFEDCAFD-E720-4D22-A9A1-4862B546C005}" type="presParOf" srcId="{81E33FDA-B969-4B1C-AEB4-BFA3E127D320}" destId="{A3B976AC-E47A-4DA0-ADF0-F20DDB123BED}" srcOrd="1" destOrd="0" presId="urn:microsoft.com/office/officeart/2005/8/layout/pList2"/>
    <dgm:cxn modelId="{7B2A2DED-E39E-4AD6-8742-B02F8B5F7C8C}" type="presParOf" srcId="{81E33FDA-B969-4B1C-AEB4-BFA3E127D320}" destId="{BBF30C1F-3221-4BF6-9A89-8A95B5A6D495}" srcOrd="2" destOrd="0" presId="urn:microsoft.com/office/officeart/2005/8/layout/pList2"/>
    <dgm:cxn modelId="{C6BC2023-820F-4DD7-AD35-C0E81DA1EB17}" type="presParOf" srcId="{9A559606-551A-459C-8FE5-EDA9D2E60B4B}" destId="{1E0D71F8-7C85-402C-BFEA-0C9F3855E7F6}" srcOrd="3" destOrd="0" presId="urn:microsoft.com/office/officeart/2005/8/layout/pList2"/>
    <dgm:cxn modelId="{05582928-F9F9-4EB6-B372-418DBF9F3C8B}" type="presParOf" srcId="{9A559606-551A-459C-8FE5-EDA9D2E60B4B}" destId="{6D023DD5-952C-4C07-899B-ADE3D9A73DC7}" srcOrd="4" destOrd="0" presId="urn:microsoft.com/office/officeart/2005/8/layout/pList2"/>
    <dgm:cxn modelId="{25D8378C-8DA1-4132-83F3-0F882A1933EC}" type="presParOf" srcId="{6D023DD5-952C-4C07-899B-ADE3D9A73DC7}" destId="{B559F7F0-6B5A-4825-8633-27212EDF17FD}" srcOrd="0" destOrd="0" presId="urn:microsoft.com/office/officeart/2005/8/layout/pList2"/>
    <dgm:cxn modelId="{51FB20AF-F29F-4D21-8FAD-8DBC96780F29}" type="presParOf" srcId="{6D023DD5-952C-4C07-899B-ADE3D9A73DC7}" destId="{FDB3D517-D405-4CC9-A02E-466AEE30F410}" srcOrd="1" destOrd="0" presId="urn:microsoft.com/office/officeart/2005/8/layout/pList2"/>
    <dgm:cxn modelId="{75B43665-8BFB-4AFF-B20C-6B1357ACDDDC}" type="presParOf" srcId="{6D023DD5-952C-4C07-899B-ADE3D9A73DC7}" destId="{D7EA5531-1E1A-4712-B3DB-6EBA1156019D}" srcOrd="2" destOrd="0" presId="urn:microsoft.com/office/officeart/2005/8/layout/pList2"/>
    <dgm:cxn modelId="{5A3B908A-61CC-46FA-B8B0-5812A943EBAA}" type="presParOf" srcId="{9A559606-551A-459C-8FE5-EDA9D2E60B4B}" destId="{08E5DCEB-BBBB-4D85-A20B-105F36289DA8}" srcOrd="5" destOrd="0" presId="urn:microsoft.com/office/officeart/2005/8/layout/pList2"/>
    <dgm:cxn modelId="{B918D30D-32D8-4A6F-8B9E-3A8FDDB03C49}" type="presParOf" srcId="{9A559606-551A-459C-8FE5-EDA9D2E60B4B}" destId="{1BB33FE0-81B0-49E8-8508-BF41728F0DCE}" srcOrd="6" destOrd="0" presId="urn:microsoft.com/office/officeart/2005/8/layout/pList2"/>
    <dgm:cxn modelId="{C0CDBAEE-9BE5-4CEE-A006-933A24E8771A}" type="presParOf" srcId="{1BB33FE0-81B0-49E8-8508-BF41728F0DCE}" destId="{38BC4DBC-7B28-4A5F-BA86-90479F8F0CD3}" srcOrd="0" destOrd="0" presId="urn:microsoft.com/office/officeart/2005/8/layout/pList2"/>
    <dgm:cxn modelId="{A74485EE-16EE-4528-B17E-DFAB36C966E9}" type="presParOf" srcId="{1BB33FE0-81B0-49E8-8508-BF41728F0DCE}" destId="{BA9FB381-6C05-4B25-9C71-E3F978D98CE6}" srcOrd="1" destOrd="0" presId="urn:microsoft.com/office/officeart/2005/8/layout/pList2"/>
    <dgm:cxn modelId="{50F415F6-C80B-46E4-AB40-8EF3E6035AE2}" type="presParOf" srcId="{1BB33FE0-81B0-49E8-8508-BF41728F0DCE}" destId="{E63DFED9-66EF-4EAC-A706-7334590536F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98E9-7064-4E31-AB88-8CC2871B7B1E}">
      <dsp:nvSpPr>
        <dsp:cNvPr id="0" name=""/>
        <dsp:cNvSpPr/>
      </dsp:nvSpPr>
      <dsp:spPr>
        <a:xfrm>
          <a:off x="0" y="0"/>
          <a:ext cx="10657114" cy="1969879"/>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7505A6-E0F4-4B4D-8470-C1B6F3183FC2}">
      <dsp:nvSpPr>
        <dsp:cNvPr id="0" name=""/>
        <dsp:cNvSpPr/>
      </dsp:nvSpPr>
      <dsp:spPr>
        <a:xfrm>
          <a:off x="322648" y="262650"/>
          <a:ext cx="2328329" cy="144457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D45EBA-991C-46A1-BC4A-2996934CDE4F}">
      <dsp:nvSpPr>
        <dsp:cNvPr id="0" name=""/>
        <dsp:cNvSpPr/>
      </dsp:nvSpPr>
      <dsp:spPr>
        <a:xfrm rot="10800000">
          <a:off x="322648" y="1969879"/>
          <a:ext cx="2328329" cy="240763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100000"/>
            </a:lnSpc>
            <a:spcBef>
              <a:spcPct val="0"/>
            </a:spcBef>
            <a:spcAft>
              <a:spcPts val="0"/>
            </a:spcAft>
            <a:buNone/>
          </a:pPr>
          <a:r>
            <a:rPr lang="en-US" sz="2800" b="1" kern="1200" dirty="0" err="1">
              <a:latin typeface="Calibri" panose="020F0502020204030204" pitchFamily="34" charset="0"/>
              <a:cs typeface="Calibri" panose="020F0502020204030204" pitchFamily="34" charset="0"/>
            </a:rPr>
            <a:t>Genaration</a:t>
          </a:r>
          <a:r>
            <a:rPr lang="en-US" sz="2800" b="1" kern="1200" dirty="0">
              <a:latin typeface="Calibri" panose="020F0502020204030204" pitchFamily="34" charset="0"/>
              <a:cs typeface="Calibri" panose="020F0502020204030204" pitchFamily="34" charset="0"/>
            </a:rPr>
            <a:t> I (60s)</a:t>
          </a:r>
        </a:p>
        <a:p>
          <a:pPr marL="0" lvl="0" indent="0" algn="ctr" defTabSz="1244600">
            <a:lnSpc>
              <a:spcPct val="100000"/>
            </a:lnSpc>
            <a:spcBef>
              <a:spcPct val="0"/>
            </a:spcBef>
            <a:spcAft>
              <a:spcPts val="0"/>
            </a:spcAft>
            <a:buNone/>
          </a:pPr>
          <a:r>
            <a:rPr lang="en-US" sz="2200" b="1" kern="1200" dirty="0" err="1">
              <a:solidFill>
                <a:schemeClr val="bg1"/>
              </a:solidFill>
              <a:latin typeface="Calibri" panose="020F0502020204030204" pitchFamily="34" charset="0"/>
              <a:cs typeface="Calibri" panose="020F0502020204030204" pitchFamily="34" charset="0"/>
            </a:rPr>
            <a:t>Lipigold</a:t>
          </a:r>
          <a:r>
            <a:rPr lang="en-US" sz="2200" b="1" kern="1200" dirty="0">
              <a:solidFill>
                <a:schemeClr val="bg1"/>
              </a:solidFill>
              <a:latin typeface="Calibri" panose="020F0502020204030204" pitchFamily="34" charset="0"/>
              <a:cs typeface="Calibri" panose="020F0502020204030204" pitchFamily="34" charset="0"/>
            </a:rPr>
            <a:t> 10%</a:t>
          </a:r>
        </a:p>
        <a:p>
          <a:pPr marL="0" lvl="0" indent="0" algn="ctr" defTabSz="1244600">
            <a:lnSpc>
              <a:spcPct val="100000"/>
            </a:lnSpc>
            <a:spcBef>
              <a:spcPct val="0"/>
            </a:spcBef>
            <a:spcAft>
              <a:spcPts val="0"/>
            </a:spcAft>
            <a:buNone/>
          </a:pPr>
          <a:r>
            <a:rPr lang="en-US" sz="2200" b="1" kern="1200" dirty="0" err="1">
              <a:solidFill>
                <a:schemeClr val="bg1"/>
              </a:solidFill>
              <a:latin typeface="Calibri" panose="020F0502020204030204" pitchFamily="34" charset="0"/>
              <a:cs typeface="Calibri" panose="020F0502020204030204" pitchFamily="34" charset="0"/>
            </a:rPr>
            <a:t>Lipovenous</a:t>
          </a:r>
          <a:r>
            <a:rPr lang="en-US" sz="2200" b="1" kern="1200" dirty="0">
              <a:solidFill>
                <a:schemeClr val="bg1"/>
              </a:solidFill>
              <a:latin typeface="Calibri" panose="020F0502020204030204" pitchFamily="34" charset="0"/>
              <a:cs typeface="Calibri" panose="020F0502020204030204" pitchFamily="34" charset="0"/>
            </a:rPr>
            <a:t> </a:t>
          </a:r>
        </a:p>
        <a:p>
          <a:pPr marL="0" lvl="0" indent="0" algn="ctr" defTabSz="1244600">
            <a:lnSpc>
              <a:spcPct val="100000"/>
            </a:lnSpc>
            <a:spcBef>
              <a:spcPct val="0"/>
            </a:spcBef>
            <a:spcAft>
              <a:spcPts val="0"/>
            </a:spcAft>
            <a:buNone/>
          </a:pPr>
          <a:r>
            <a:rPr lang="en-US" sz="2200" b="1" kern="1200" dirty="0" err="1">
              <a:solidFill>
                <a:schemeClr val="bg1"/>
              </a:solidFill>
              <a:latin typeface="Calibri" panose="020F0502020204030204" pitchFamily="34" charset="0"/>
              <a:cs typeface="Calibri" panose="020F0502020204030204" pitchFamily="34" charset="0"/>
            </a:rPr>
            <a:t>Combilipid</a:t>
          </a:r>
          <a:r>
            <a:rPr lang="en-US" sz="2200" b="1" kern="1200" dirty="0">
              <a:solidFill>
                <a:schemeClr val="bg1"/>
              </a:solidFill>
              <a:latin typeface="Calibri" panose="020F0502020204030204" pitchFamily="34" charset="0"/>
              <a:cs typeface="Calibri" panose="020F0502020204030204" pitchFamily="34" charset="0"/>
            </a:rPr>
            <a:t>/ </a:t>
          </a:r>
          <a:r>
            <a:rPr lang="en-US" sz="2200" b="1" kern="1200" dirty="0" err="1">
              <a:solidFill>
                <a:schemeClr val="bg1"/>
              </a:solidFill>
              <a:latin typeface="Calibri" panose="020F0502020204030204" pitchFamily="34" charset="0"/>
              <a:cs typeface="Calibri" panose="020F0502020204030204" pitchFamily="34" charset="0"/>
            </a:rPr>
            <a:t>MgTan</a:t>
          </a:r>
          <a:endParaRPr lang="en-US" sz="2200" b="1" kern="1200" dirty="0">
            <a:solidFill>
              <a:schemeClr val="bg1"/>
            </a:solidFill>
            <a:latin typeface="Calibri" panose="020F0502020204030204" pitchFamily="34" charset="0"/>
            <a:cs typeface="Calibri" panose="020F0502020204030204" pitchFamily="34" charset="0"/>
          </a:endParaRPr>
        </a:p>
        <a:p>
          <a:pPr marL="0" lvl="0" indent="0" algn="ctr" defTabSz="1244600">
            <a:lnSpc>
              <a:spcPct val="100000"/>
            </a:lnSpc>
            <a:spcBef>
              <a:spcPct val="0"/>
            </a:spcBef>
            <a:spcAft>
              <a:spcPts val="0"/>
            </a:spcAft>
            <a:buNone/>
          </a:pPr>
          <a:endParaRPr lang="en-US" sz="2800" kern="1200" dirty="0">
            <a:latin typeface="Calibri" panose="020F0502020204030204" pitchFamily="34" charset="0"/>
            <a:cs typeface="Calibri" panose="020F0502020204030204" pitchFamily="34" charset="0"/>
          </a:endParaRPr>
        </a:p>
      </dsp:txBody>
      <dsp:txXfrm rot="10800000">
        <a:off x="394252" y="1969879"/>
        <a:ext cx="2185121" cy="2336026"/>
      </dsp:txXfrm>
    </dsp:sp>
    <dsp:sp modelId="{BBF30C1F-3221-4BF6-9A89-8A95B5A6D495}">
      <dsp:nvSpPr>
        <dsp:cNvPr id="0" name=""/>
        <dsp:cNvSpPr/>
      </dsp:nvSpPr>
      <dsp:spPr>
        <a:xfrm>
          <a:off x="2883810" y="262650"/>
          <a:ext cx="2328329" cy="144457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FB550A-81D2-41B1-BA0C-1E42768A8F37}">
      <dsp:nvSpPr>
        <dsp:cNvPr id="0" name=""/>
        <dsp:cNvSpPr/>
      </dsp:nvSpPr>
      <dsp:spPr>
        <a:xfrm rot="10800000">
          <a:off x="2883810" y="1969879"/>
          <a:ext cx="2328329" cy="240763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ctr" defTabSz="1244600">
            <a:lnSpc>
              <a:spcPct val="100000"/>
            </a:lnSpc>
            <a:spcBef>
              <a:spcPct val="0"/>
            </a:spcBef>
            <a:spcAft>
              <a:spcPts val="0"/>
            </a:spcAft>
            <a:buNone/>
          </a:pPr>
          <a:r>
            <a:rPr lang="en-US" sz="2800" b="1" kern="1200" dirty="0">
              <a:latin typeface="Calibri" panose="020F0502020204030204" pitchFamily="34" charset="0"/>
              <a:cs typeface="Calibri" panose="020F0502020204030204" pitchFamily="34" charset="0"/>
            </a:rPr>
            <a:t>Gen II</a:t>
          </a:r>
        </a:p>
        <a:p>
          <a:pPr marL="0" lvl="0" indent="0" algn="ctr" defTabSz="1244600">
            <a:lnSpc>
              <a:spcPct val="100000"/>
            </a:lnSpc>
            <a:spcBef>
              <a:spcPct val="0"/>
            </a:spcBef>
            <a:spcAft>
              <a:spcPts val="0"/>
            </a:spcAft>
            <a:buNone/>
          </a:pPr>
          <a:r>
            <a:rPr lang="en-US" sz="2800" b="1" kern="1200" dirty="0">
              <a:latin typeface="Calibri" panose="020F0502020204030204" pitchFamily="34" charset="0"/>
              <a:cs typeface="Calibri" panose="020F0502020204030204" pitchFamily="34" charset="0"/>
            </a:rPr>
            <a:t>(80s)</a:t>
          </a:r>
        </a:p>
        <a:p>
          <a:pPr marL="0" lvl="0" indent="0" algn="ctr" defTabSz="1244600">
            <a:lnSpc>
              <a:spcPct val="100000"/>
            </a:lnSpc>
            <a:spcBef>
              <a:spcPct val="0"/>
            </a:spcBef>
            <a:spcAft>
              <a:spcPts val="0"/>
            </a:spcAft>
            <a:buNone/>
          </a:pPr>
          <a:r>
            <a:rPr lang="en-US" sz="2200" b="1" kern="1200" dirty="0" err="1">
              <a:solidFill>
                <a:schemeClr val="bg1"/>
              </a:solidFill>
              <a:latin typeface="Calibri" panose="020F0502020204030204" pitchFamily="34" charset="0"/>
              <a:cs typeface="Calibri" panose="020F0502020204030204" pitchFamily="34" charset="0"/>
            </a:rPr>
            <a:t>Lipofundin</a:t>
          </a:r>
          <a:r>
            <a:rPr lang="en-US" sz="2200" b="1" kern="1200" dirty="0">
              <a:solidFill>
                <a:schemeClr val="bg1"/>
              </a:solidFill>
              <a:latin typeface="Calibri" panose="020F0502020204030204" pitchFamily="34" charset="0"/>
              <a:cs typeface="Calibri" panose="020F0502020204030204" pitchFamily="34" charset="0"/>
            </a:rPr>
            <a:t> 10/20%</a:t>
          </a:r>
        </a:p>
        <a:p>
          <a:pPr marL="0" lvl="0" indent="0" algn="ctr" defTabSz="1244600">
            <a:lnSpc>
              <a:spcPct val="100000"/>
            </a:lnSpc>
            <a:spcBef>
              <a:spcPct val="0"/>
            </a:spcBef>
            <a:spcAft>
              <a:spcPts val="0"/>
            </a:spcAft>
            <a:buNone/>
          </a:pPr>
          <a:r>
            <a:rPr lang="en-US" sz="2200" b="1" kern="1200" dirty="0" err="1">
              <a:solidFill>
                <a:schemeClr val="bg1"/>
              </a:solidFill>
              <a:latin typeface="Calibri" panose="020F0502020204030204" pitchFamily="34" charset="0"/>
              <a:cs typeface="Calibri" panose="020F0502020204030204" pitchFamily="34" charset="0"/>
            </a:rPr>
            <a:t>Nutriflex</a:t>
          </a:r>
          <a:r>
            <a:rPr lang="en-US" sz="2200" b="1" kern="1200" dirty="0">
              <a:solidFill>
                <a:schemeClr val="bg1"/>
              </a:solidFill>
              <a:latin typeface="Calibri" panose="020F0502020204030204" pitchFamily="34" charset="0"/>
              <a:cs typeface="Calibri" panose="020F0502020204030204" pitchFamily="34" charset="0"/>
            </a:rPr>
            <a:t> lipid peri</a:t>
          </a:r>
        </a:p>
      </dsp:txBody>
      <dsp:txXfrm rot="10800000">
        <a:off x="2955414" y="1969879"/>
        <a:ext cx="2185121" cy="2336026"/>
      </dsp:txXfrm>
    </dsp:sp>
    <dsp:sp modelId="{D7EA5531-1E1A-4712-B3DB-6EBA1156019D}">
      <dsp:nvSpPr>
        <dsp:cNvPr id="0" name=""/>
        <dsp:cNvSpPr/>
      </dsp:nvSpPr>
      <dsp:spPr>
        <a:xfrm>
          <a:off x="8073867" y="211844"/>
          <a:ext cx="2328329" cy="144457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59F7F0-6B5A-4825-8633-27212EDF17FD}">
      <dsp:nvSpPr>
        <dsp:cNvPr id="0" name=""/>
        <dsp:cNvSpPr/>
      </dsp:nvSpPr>
      <dsp:spPr>
        <a:xfrm rot="10800000">
          <a:off x="5444973" y="1969879"/>
          <a:ext cx="2328329" cy="240763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100000"/>
            </a:lnSpc>
            <a:spcBef>
              <a:spcPct val="0"/>
            </a:spcBef>
            <a:spcAft>
              <a:spcPts val="0"/>
            </a:spcAft>
            <a:buNone/>
          </a:pPr>
          <a:r>
            <a:rPr lang="en-US" sz="2400" b="1" kern="1200" dirty="0">
              <a:latin typeface="Calibri" panose="020F0502020204030204" pitchFamily="34" charset="0"/>
              <a:cs typeface="Calibri" panose="020F0502020204030204" pitchFamily="34" charset="0"/>
            </a:rPr>
            <a:t>Gen III</a:t>
          </a:r>
        </a:p>
        <a:p>
          <a:pPr marL="0" lvl="0" indent="0" algn="ctr" defTabSz="1066800">
            <a:lnSpc>
              <a:spcPct val="100000"/>
            </a:lnSpc>
            <a:spcBef>
              <a:spcPct val="0"/>
            </a:spcBef>
            <a:spcAft>
              <a:spcPts val="0"/>
            </a:spcAft>
            <a:buNone/>
          </a:pPr>
          <a:r>
            <a:rPr lang="en-US" sz="2400" b="1" kern="1200" dirty="0">
              <a:latin typeface="Calibri" panose="020F0502020204030204" pitchFamily="34" charset="0"/>
              <a:cs typeface="Calibri" panose="020F0502020204030204" pitchFamily="34" charset="0"/>
            </a:rPr>
            <a:t>(90s)</a:t>
          </a:r>
          <a:r>
            <a:rPr lang="en-US" sz="2400" b="1" kern="1200" dirty="0">
              <a:solidFill>
                <a:schemeClr val="bg1"/>
              </a:solidFill>
              <a:latin typeface="Calibri" panose="020F0502020204030204" pitchFamily="34" charset="0"/>
              <a:cs typeface="Calibri" panose="020F0502020204030204" pitchFamily="34" charset="0"/>
            </a:rPr>
            <a:t> </a:t>
          </a:r>
        </a:p>
        <a:p>
          <a:pPr marL="0" lvl="0" indent="0" algn="ctr" defTabSz="1066800">
            <a:lnSpc>
              <a:spcPct val="100000"/>
            </a:lnSpc>
            <a:spcBef>
              <a:spcPct val="0"/>
            </a:spcBef>
            <a:spcAft>
              <a:spcPts val="0"/>
            </a:spcAft>
            <a:buNone/>
          </a:pPr>
          <a:r>
            <a:rPr lang="en-US" sz="2400" b="1" kern="1200" dirty="0">
              <a:solidFill>
                <a:schemeClr val="bg1"/>
              </a:solidFill>
              <a:latin typeface="Calibri" panose="020F0502020204030204" pitchFamily="34" charset="0"/>
              <a:cs typeface="Calibri" panose="020F0502020204030204" pitchFamily="34" charset="0"/>
            </a:rPr>
            <a:t>SMOF Lipid 20%</a:t>
          </a:r>
        </a:p>
        <a:p>
          <a:pPr marL="0" lvl="0" indent="0" algn="ctr" defTabSz="1066800">
            <a:lnSpc>
              <a:spcPct val="100000"/>
            </a:lnSpc>
            <a:spcBef>
              <a:spcPct val="0"/>
            </a:spcBef>
            <a:spcAft>
              <a:spcPts val="0"/>
            </a:spcAft>
            <a:buNone/>
          </a:pPr>
          <a:r>
            <a:rPr lang="en-US" sz="2400" b="1" kern="1200" dirty="0">
              <a:solidFill>
                <a:schemeClr val="bg1"/>
              </a:solidFill>
              <a:latin typeface="Calibri" panose="020F0502020204030204" pitchFamily="34" charset="0"/>
              <a:cs typeface="Calibri" panose="020F0502020204030204" pitchFamily="34" charset="0"/>
            </a:rPr>
            <a:t>SMOF </a:t>
          </a:r>
          <a:r>
            <a:rPr lang="en-US" sz="2400" b="1" kern="1200" dirty="0" err="1">
              <a:solidFill>
                <a:schemeClr val="bg1"/>
              </a:solidFill>
              <a:latin typeface="Calibri" panose="020F0502020204030204" pitchFamily="34" charset="0"/>
              <a:cs typeface="Calibri" panose="020F0502020204030204" pitchFamily="34" charset="0"/>
            </a:rPr>
            <a:t>Kabiven</a:t>
          </a:r>
          <a:endParaRPr lang="en-US" sz="2400" b="1" kern="1200" dirty="0">
            <a:solidFill>
              <a:schemeClr val="bg1"/>
            </a:solidFill>
            <a:latin typeface="Calibri" panose="020F0502020204030204" pitchFamily="34" charset="0"/>
            <a:cs typeface="Calibri" panose="020F0502020204030204" pitchFamily="34" charset="0"/>
          </a:endParaRPr>
        </a:p>
        <a:p>
          <a:pPr marL="0" lvl="0" indent="0" algn="ctr" defTabSz="1066800">
            <a:lnSpc>
              <a:spcPct val="100000"/>
            </a:lnSpc>
            <a:spcBef>
              <a:spcPct val="0"/>
            </a:spcBef>
            <a:spcAft>
              <a:spcPts val="0"/>
            </a:spcAft>
            <a:buNone/>
          </a:pPr>
          <a:r>
            <a:rPr lang="en-US" sz="2400" b="1" kern="1200" dirty="0" err="1">
              <a:solidFill>
                <a:schemeClr val="bg1"/>
              </a:solidFill>
              <a:latin typeface="Calibri" panose="020F0502020204030204" pitchFamily="34" charset="0"/>
              <a:cs typeface="Calibri" panose="020F0502020204030204" pitchFamily="34" charset="0"/>
            </a:rPr>
            <a:t>Lipidem</a:t>
          </a:r>
          <a:endParaRPr lang="en-US" sz="2400" b="1" kern="1200" dirty="0">
            <a:latin typeface="Calibri" panose="020F0502020204030204" pitchFamily="34" charset="0"/>
            <a:cs typeface="Calibri" panose="020F0502020204030204" pitchFamily="34" charset="0"/>
          </a:endParaRPr>
        </a:p>
      </dsp:txBody>
      <dsp:txXfrm rot="10800000">
        <a:off x="5516577" y="1969879"/>
        <a:ext cx="2185121" cy="2336026"/>
      </dsp:txXfrm>
    </dsp:sp>
    <dsp:sp modelId="{E63DFED9-66EF-4EAC-A706-7334590536FA}">
      <dsp:nvSpPr>
        <dsp:cNvPr id="0" name=""/>
        <dsp:cNvSpPr/>
      </dsp:nvSpPr>
      <dsp:spPr>
        <a:xfrm>
          <a:off x="5519060" y="292105"/>
          <a:ext cx="2328329" cy="1444578"/>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BC4DBC-7B28-4A5F-BA86-90479F8F0CD3}">
      <dsp:nvSpPr>
        <dsp:cNvPr id="0" name=""/>
        <dsp:cNvSpPr/>
      </dsp:nvSpPr>
      <dsp:spPr>
        <a:xfrm rot="10800000">
          <a:off x="8006136" y="1969879"/>
          <a:ext cx="2328329" cy="240763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100000"/>
            </a:lnSpc>
            <a:spcBef>
              <a:spcPct val="0"/>
            </a:spcBef>
            <a:spcAft>
              <a:spcPts val="0"/>
            </a:spcAft>
            <a:buNone/>
          </a:pPr>
          <a:r>
            <a:rPr lang="en-US" sz="2400" b="1" kern="1200" dirty="0">
              <a:latin typeface="Calibri" panose="020F0502020204030204" pitchFamily="34" charset="0"/>
              <a:cs typeface="Calibri" panose="020F0502020204030204" pitchFamily="34" charset="0"/>
            </a:rPr>
            <a:t>Gen IV</a:t>
          </a:r>
        </a:p>
        <a:p>
          <a:pPr marL="0" lvl="0" indent="0" algn="ctr" defTabSz="1066800">
            <a:lnSpc>
              <a:spcPct val="100000"/>
            </a:lnSpc>
            <a:spcBef>
              <a:spcPct val="0"/>
            </a:spcBef>
            <a:spcAft>
              <a:spcPts val="0"/>
            </a:spcAft>
            <a:buNone/>
          </a:pPr>
          <a:r>
            <a:rPr lang="en-US" sz="2400" b="1" kern="1200" dirty="0">
              <a:latin typeface="Calibri" panose="020F0502020204030204" pitchFamily="34" charset="0"/>
              <a:cs typeface="Calibri" panose="020F0502020204030204" pitchFamily="34" charset="0"/>
            </a:rPr>
            <a:t>(90s)</a:t>
          </a:r>
        </a:p>
        <a:p>
          <a:pPr marL="0" lvl="0" indent="0" algn="ctr" defTabSz="1066800">
            <a:lnSpc>
              <a:spcPct val="100000"/>
            </a:lnSpc>
            <a:spcBef>
              <a:spcPct val="0"/>
            </a:spcBef>
            <a:spcAft>
              <a:spcPts val="0"/>
            </a:spcAft>
            <a:buNone/>
          </a:pPr>
          <a:r>
            <a:rPr lang="en-US" sz="2400" b="1" kern="1200" dirty="0" err="1">
              <a:solidFill>
                <a:schemeClr val="bg1"/>
              </a:solidFill>
              <a:latin typeface="Calibri" panose="020F0502020204030204" pitchFamily="34" charset="0"/>
              <a:cs typeface="Calibri" panose="020F0502020204030204" pitchFamily="34" charset="0"/>
            </a:rPr>
            <a:t>Clinoleic</a:t>
          </a:r>
          <a:r>
            <a:rPr lang="en-US" sz="2400" b="1" kern="1200" dirty="0">
              <a:solidFill>
                <a:schemeClr val="bg1"/>
              </a:solidFill>
              <a:latin typeface="Calibri" panose="020F0502020204030204" pitchFamily="34" charset="0"/>
              <a:cs typeface="Calibri" panose="020F0502020204030204" pitchFamily="34" charset="0"/>
            </a:rPr>
            <a:t> 20%</a:t>
          </a:r>
        </a:p>
        <a:p>
          <a:pPr marL="0" lvl="0" indent="0" algn="ctr" defTabSz="1066800">
            <a:lnSpc>
              <a:spcPct val="100000"/>
            </a:lnSpc>
            <a:spcBef>
              <a:spcPct val="0"/>
            </a:spcBef>
            <a:spcAft>
              <a:spcPts val="0"/>
            </a:spcAft>
            <a:buNone/>
          </a:pPr>
          <a:r>
            <a:rPr lang="en-US" sz="2400" b="1" kern="1200" dirty="0" err="1">
              <a:solidFill>
                <a:schemeClr val="bg1"/>
              </a:solidFill>
              <a:latin typeface="Calibri" panose="020F0502020204030204" pitchFamily="34" charset="0"/>
              <a:cs typeface="Calibri" panose="020F0502020204030204" pitchFamily="34" charset="0"/>
            </a:rPr>
            <a:t>PeriOlimel</a:t>
          </a:r>
          <a:r>
            <a:rPr lang="en-US" sz="2400" b="1" kern="1200" dirty="0">
              <a:solidFill>
                <a:schemeClr val="bg1"/>
              </a:solidFill>
              <a:latin typeface="Calibri" panose="020F0502020204030204" pitchFamily="34" charset="0"/>
              <a:cs typeface="Calibri" panose="020F0502020204030204" pitchFamily="34" charset="0"/>
            </a:rPr>
            <a:t> N4</a:t>
          </a:r>
        </a:p>
        <a:p>
          <a:pPr marL="0" lvl="0" indent="0" algn="ctr" defTabSz="1066800">
            <a:lnSpc>
              <a:spcPct val="100000"/>
            </a:lnSpc>
            <a:spcBef>
              <a:spcPct val="0"/>
            </a:spcBef>
            <a:spcAft>
              <a:spcPts val="0"/>
            </a:spcAft>
            <a:buNone/>
          </a:pPr>
          <a:r>
            <a:rPr lang="en-US" sz="2400" b="1" kern="1200" dirty="0" err="1">
              <a:solidFill>
                <a:schemeClr val="bg1"/>
              </a:solidFill>
              <a:latin typeface="Calibri" panose="020F0502020204030204" pitchFamily="34" charset="0"/>
              <a:cs typeface="Calibri" panose="020F0502020204030204" pitchFamily="34" charset="0"/>
            </a:rPr>
            <a:t>Olimel</a:t>
          </a:r>
          <a:r>
            <a:rPr lang="en-US" sz="2400" b="1" kern="1200" dirty="0">
              <a:solidFill>
                <a:schemeClr val="bg1"/>
              </a:solidFill>
              <a:latin typeface="Calibri" panose="020F0502020204030204" pitchFamily="34" charset="0"/>
              <a:cs typeface="Calibri" panose="020F0502020204030204" pitchFamily="34" charset="0"/>
            </a:rPr>
            <a:t> N9</a:t>
          </a:r>
          <a:endParaRPr lang="en-US" sz="2000" b="1" kern="1200" dirty="0">
            <a:solidFill>
              <a:schemeClr val="bg1"/>
            </a:solidFill>
            <a:latin typeface="Calibri" panose="020F0502020204030204" pitchFamily="34" charset="0"/>
            <a:cs typeface="Calibri" panose="020F0502020204030204" pitchFamily="34" charset="0"/>
          </a:endParaRPr>
        </a:p>
      </dsp:txBody>
      <dsp:txXfrm rot="10800000">
        <a:off x="8077740" y="1969879"/>
        <a:ext cx="2185121" cy="2336026"/>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51D50C-990C-4AA6-8D15-AE885BDF5A64}"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81829-1BA7-4601-A79B-1966903CF89F}" type="slidenum">
              <a:rPr lang="en-US" smtClean="0"/>
              <a:t>‹#›</a:t>
            </a:fld>
            <a:endParaRPr lang="en-US"/>
          </a:p>
        </p:txBody>
      </p:sp>
    </p:spTree>
    <p:extLst>
      <p:ext uri="{BB962C8B-B14F-4D97-AF65-F5344CB8AC3E}">
        <p14:creationId xmlns:p14="http://schemas.microsoft.com/office/powerpoint/2010/main" val="181298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781829-1BA7-4601-A79B-1966903CF89F}" type="slidenum">
              <a:rPr lang="en-US" smtClean="0"/>
              <a:t>11</a:t>
            </a:fld>
            <a:endParaRPr lang="en-US"/>
          </a:p>
        </p:txBody>
      </p:sp>
    </p:spTree>
    <p:extLst>
      <p:ext uri="{BB962C8B-B14F-4D97-AF65-F5344CB8AC3E}">
        <p14:creationId xmlns:p14="http://schemas.microsoft.com/office/powerpoint/2010/main" val="3262318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42902" y="4446819"/>
            <a:ext cx="5458366" cy="5611585"/>
          </a:xfrm>
        </p:spPr>
        <p:txBody>
          <a:bodyPr/>
          <a:lstStyle/>
          <a:p>
            <a:pPr marL="171469" indent="-171469">
              <a:buClr>
                <a:srgbClr val="001A72"/>
              </a:buClr>
              <a:buFont typeface="Arial" panose="020B0604020202020204" pitchFamily="34" charset="0"/>
              <a:buChar char="•"/>
            </a:pPr>
            <a:r>
              <a:rPr lang="en-GB" dirty="0"/>
              <a:t>Use this slide to go into more detail on the different characteristics of soybean oil, olive oil and fish oil </a:t>
            </a:r>
            <a:r>
              <a:rPr lang="en-GB" baseline="0" dirty="0"/>
              <a:t>in terms of their fatty acid make-up, inflammatory effects and cellular immune effects. </a:t>
            </a:r>
          </a:p>
          <a:p>
            <a:pPr marL="171469" indent="-171469">
              <a:buClr>
                <a:srgbClr val="001A72"/>
              </a:buClr>
              <a:buFont typeface="Arial" panose="020B0604020202020204" pitchFamily="34" charset="0"/>
              <a:buChar char="•"/>
            </a:pPr>
            <a:r>
              <a:rPr lang="en-GB" baseline="0" dirty="0"/>
              <a:t>Soybean oil is a source of the essential </a:t>
            </a:r>
            <a:r>
              <a:rPr lang="el-GR" baseline="0" dirty="0"/>
              <a:t>ω-6</a:t>
            </a:r>
            <a:r>
              <a:rPr lang="en-GB" baseline="0" dirty="0"/>
              <a:t> PUFA, linoleic acid. Linoleic is a precursor of pro-inflammatory mediators. In excess, linoleic acid fatty acid is considered to promote inflammation and immunosuppression.</a:t>
            </a:r>
          </a:p>
          <a:p>
            <a:pPr marL="171469" indent="-171469">
              <a:buClr>
                <a:srgbClr val="001A72"/>
              </a:buClr>
              <a:buFont typeface="Arial" panose="020B0604020202020204" pitchFamily="34" charset="0"/>
              <a:buChar char="•"/>
            </a:pPr>
            <a:r>
              <a:rPr lang="en-GB" baseline="0" dirty="0"/>
              <a:t>Fish oil is a source of </a:t>
            </a:r>
            <a:r>
              <a:rPr lang="el-GR" baseline="0" dirty="0"/>
              <a:t>ω</a:t>
            </a:r>
            <a:r>
              <a:rPr lang="en-GB" baseline="0" dirty="0"/>
              <a:t>-3 PUFA. It is considered to have anti-inflammatory effects and to promote immune function.</a:t>
            </a:r>
          </a:p>
          <a:p>
            <a:pPr marL="171469" indent="-171469">
              <a:buClr>
                <a:srgbClr val="001A72"/>
              </a:buClr>
              <a:buFont typeface="Arial" panose="020B0604020202020204" pitchFamily="34" charset="0"/>
              <a:buChar char="•"/>
            </a:pPr>
            <a:r>
              <a:rPr lang="en-GB" baseline="0" dirty="0"/>
              <a:t>In contrast, olive oil, a source of </a:t>
            </a:r>
            <a:r>
              <a:rPr lang="el-GR" baseline="0" dirty="0"/>
              <a:t>ω</a:t>
            </a:r>
            <a:r>
              <a:rPr lang="en-GB" baseline="0" dirty="0"/>
              <a:t>-9 oleic acid (MUFA), is relatively neutral in its physiological effects, including on inflammation and immune function.</a:t>
            </a:r>
          </a:p>
          <a:p>
            <a:pPr marL="171469" indent="-171469">
              <a:buClr>
                <a:srgbClr val="001A72"/>
              </a:buClr>
              <a:buFont typeface="Arial" panose="020B0604020202020204" pitchFamily="34" charset="0"/>
              <a:buChar char="•"/>
            </a:pPr>
            <a:r>
              <a:rPr lang="en-GB" b="1" dirty="0"/>
              <a:t>KEY POINT: </a:t>
            </a:r>
            <a:r>
              <a:rPr lang="en-GB" dirty="0"/>
              <a:t>The lipids commonly used in PN have different inflammatory and immune effects. Olive oil </a:t>
            </a:r>
            <a:r>
              <a:rPr lang="en-GB" baseline="0" dirty="0"/>
              <a:t>may preserve immune function.</a:t>
            </a:r>
          </a:p>
          <a:p>
            <a:pPr>
              <a:spcAft>
                <a:spcPts val="0"/>
              </a:spcAft>
            </a:pPr>
            <a:endParaRPr lang="en-US" dirty="0"/>
          </a:p>
          <a:p>
            <a:pPr>
              <a:spcAft>
                <a:spcPts val="0"/>
              </a:spcAft>
            </a:pPr>
            <a:r>
              <a:rPr lang="en-US" b="1" dirty="0"/>
              <a:t>Reference</a:t>
            </a:r>
          </a:p>
          <a:p>
            <a:pPr>
              <a:spcAft>
                <a:spcPts val="0"/>
              </a:spcAft>
            </a:pPr>
            <a:r>
              <a:rPr lang="en-US" dirty="0"/>
              <a:t>Calder PC, et al. </a:t>
            </a:r>
            <a:r>
              <a:rPr lang="en-US" i="1" dirty="0"/>
              <a:t>Clin </a:t>
            </a:r>
            <a:r>
              <a:rPr lang="en-US" i="1" dirty="0" err="1"/>
              <a:t>Nutr</a:t>
            </a:r>
            <a:r>
              <a:rPr lang="en-US" dirty="0"/>
              <a:t> 2017;37:1–18.</a:t>
            </a:r>
          </a:p>
          <a:p>
            <a:endParaRPr lang="en-GB" dirty="0"/>
          </a:p>
        </p:txBody>
      </p:sp>
      <p:sp>
        <p:nvSpPr>
          <p:cNvPr id="4" name="Slide Number Placeholder 3"/>
          <p:cNvSpPr>
            <a:spLocks noGrp="1"/>
          </p:cNvSpPr>
          <p:nvPr>
            <p:ph type="sldNum" sz="quarter" idx="10"/>
          </p:nvPr>
        </p:nvSpPr>
        <p:spPr>
          <a:xfrm>
            <a:off x="3821172" y="10405245"/>
            <a:ext cx="2922999" cy="269190"/>
          </a:xfrm>
        </p:spPr>
        <p:txBody>
          <a:bodyPr/>
          <a:lstStyle/>
          <a:p>
            <a:pPr marL="0" marR="0" lvl="0" indent="0" algn="r" defTabSz="608081" rtl="0" eaLnBrk="1" fontAlgn="base" latinLnBrk="0" hangingPunct="1">
              <a:lnSpc>
                <a:spcPct val="100000"/>
              </a:lnSpc>
              <a:spcBef>
                <a:spcPct val="0"/>
              </a:spcBef>
              <a:spcAft>
                <a:spcPct val="0"/>
              </a:spcAft>
              <a:buClrTx/>
              <a:buSzTx/>
              <a:buFontTx/>
              <a:buNone/>
              <a:tabLst/>
              <a:defRPr/>
            </a:pPr>
            <a:fld id="{7F6F57E1-DB2D-40BF-A23C-0D17D8DDB99D}" type="slidenum">
              <a:rPr kumimoji="0" lang="en-US" altLang="en-US" sz="1000" b="0" i="0" u="none" strike="noStrike" kern="1200" cap="none" spc="0" normalizeH="0" baseline="0" noProof="0">
                <a:ln>
                  <a:noFill/>
                </a:ln>
                <a:solidFill>
                  <a:srgbClr val="54585A"/>
                </a:solidFill>
                <a:effectLst/>
                <a:uLnTx/>
                <a:uFillTx/>
                <a:latin typeface="Franklin Gothic Book" panose="020B0503020102020204"/>
                <a:ea typeface="+mn-ea"/>
                <a:cs typeface="Arial" panose="020B0604020202020204" pitchFamily="34" charset="0"/>
              </a:rPr>
              <a:pPr marL="0" marR="0" lvl="0" indent="0" algn="r" defTabSz="608081" rtl="0" eaLnBrk="1" fontAlgn="base" latinLnBrk="0" hangingPunct="1">
                <a:lnSpc>
                  <a:spcPct val="100000"/>
                </a:lnSpc>
                <a:spcBef>
                  <a:spcPct val="0"/>
                </a:spcBef>
                <a:spcAft>
                  <a:spcPct val="0"/>
                </a:spcAft>
                <a:buClrTx/>
                <a:buSzTx/>
                <a:buFontTx/>
                <a:buNone/>
                <a:tabLst/>
                <a:defRPr/>
              </a:pPr>
              <a:t>19</a:t>
            </a:fld>
            <a:endParaRPr kumimoji="0" lang="en-US" altLang="en-US" sz="1000" b="0" i="0" u="none" strike="noStrike" kern="1200" cap="none" spc="0" normalizeH="0" baseline="0" noProof="0">
              <a:ln>
                <a:noFill/>
              </a:ln>
              <a:solidFill>
                <a:srgbClr val="54585A"/>
              </a:solidFill>
              <a:effectLst/>
              <a:uLnTx/>
              <a:uFillTx/>
              <a:latin typeface="Franklin Gothic Book" panose="020B0503020102020204"/>
              <a:ea typeface="+mn-ea"/>
              <a:cs typeface="Arial" panose="020B0604020202020204" pitchFamily="34" charset="0"/>
            </a:endParaRPr>
          </a:p>
        </p:txBody>
      </p:sp>
      <p:sp>
        <p:nvSpPr>
          <p:cNvPr id="6" name="Footer Placeholder 5"/>
          <p:cNvSpPr>
            <a:spLocks noGrp="1"/>
          </p:cNvSpPr>
          <p:nvPr>
            <p:ph type="ftr" sz="quarter" idx="11"/>
          </p:nvPr>
        </p:nvSpPr>
        <p:spPr>
          <a:xfrm>
            <a:off x="0" y="10405245"/>
            <a:ext cx="2923000" cy="267465"/>
          </a:xfrm>
        </p:spPr>
        <p:txBody>
          <a:bodyPr/>
          <a:lstStyle/>
          <a:p>
            <a:pPr marL="0" marR="0" lvl="0" indent="0" algn="l" defTabSz="60953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4585A"/>
                </a:solidFill>
                <a:effectLst/>
                <a:uLnTx/>
                <a:uFillTx/>
                <a:latin typeface="Franklin Gothic Book" panose="020B0503020102020204"/>
                <a:ea typeface="+mn-ea"/>
                <a:cs typeface="+mn-cs"/>
              </a:rPr>
              <a:t>TRAINERS’ HANDBOOK</a:t>
            </a:r>
          </a:p>
        </p:txBody>
      </p:sp>
      <p:sp>
        <p:nvSpPr>
          <p:cNvPr id="8" name="Header Placeholder 6"/>
          <p:cNvSpPr>
            <a:spLocks noGrp="1"/>
          </p:cNvSpPr>
          <p:nvPr>
            <p:ph type="hdr" sz="quarter"/>
          </p:nvPr>
        </p:nvSpPr>
        <p:spPr/>
        <p:txBody>
          <a:bodyPr/>
          <a:lstStyle/>
          <a:p>
            <a:pPr marL="0" marR="0" lvl="0" indent="0" algn="l" defTabSz="60953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A8300"/>
                </a:solidFill>
                <a:effectLst/>
                <a:uLnTx/>
                <a:uFillTx/>
                <a:latin typeface="Franklin Gothic Book" panose="020B0503020102020204"/>
                <a:ea typeface="+mn-ea"/>
                <a:cs typeface="+mn-cs"/>
              </a:rPr>
              <a:t>NUTRITIONAL NEEDS – FLUID, GLUCOSE AND LIPIDS</a:t>
            </a: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9378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Patients who received the lipid emulsion had a longer length of </a:t>
            </a:r>
            <a:r>
              <a:rPr lang="en-US" dirty="0" err="1"/>
              <a:t>hospitalisation</a:t>
            </a:r>
            <a:r>
              <a:rPr lang="en-US" dirty="0"/>
              <a:t> (39 vs 27 days), a longer length of stay in the intensive care unit (29 vs 18 days) and more days of mechanical ventilation (27 vs 15) (Figure 1) The group which received the lipid emulsion also had a significantly reduced natural and lymphokine activated killer cell activity and a higher number of infections (72 vs 39)</a:t>
            </a:r>
          </a:p>
        </p:txBody>
      </p:sp>
      <p:sp>
        <p:nvSpPr>
          <p:cNvPr id="4" name="Slide Number Placeholder 3"/>
          <p:cNvSpPr>
            <a:spLocks noGrp="1"/>
          </p:cNvSpPr>
          <p:nvPr>
            <p:ph type="sldNum" sz="quarter" idx="5"/>
          </p:nvPr>
        </p:nvSpPr>
        <p:spPr/>
        <p:txBody>
          <a:bodyPr/>
          <a:lstStyle/>
          <a:p>
            <a:fld id="{D6781829-1BA7-4601-A79B-1966903CF89F}" type="slidenum">
              <a:rPr lang="en-US" smtClean="0"/>
              <a:t>20</a:t>
            </a:fld>
            <a:endParaRPr lang="en-US"/>
          </a:p>
        </p:txBody>
      </p:sp>
    </p:spTree>
    <p:extLst>
      <p:ext uri="{BB962C8B-B14F-4D97-AF65-F5344CB8AC3E}">
        <p14:creationId xmlns:p14="http://schemas.microsoft.com/office/powerpoint/2010/main" val="355220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lipid emulsion – introduced in 1991 – was based on ω−3 fatty acids derived from fish oil (FO)</a:t>
            </a:r>
          </a:p>
        </p:txBody>
      </p:sp>
      <p:sp>
        <p:nvSpPr>
          <p:cNvPr id="4" name="Slide Number Placeholder 3"/>
          <p:cNvSpPr>
            <a:spLocks noGrp="1"/>
          </p:cNvSpPr>
          <p:nvPr>
            <p:ph type="sldNum" sz="quarter" idx="5"/>
          </p:nvPr>
        </p:nvSpPr>
        <p:spPr/>
        <p:txBody>
          <a:bodyPr/>
          <a:lstStyle/>
          <a:p>
            <a:fld id="{D6781829-1BA7-4601-A79B-1966903CF89F}" type="slidenum">
              <a:rPr lang="en-US" smtClean="0"/>
              <a:t>22</a:t>
            </a:fld>
            <a:endParaRPr lang="en-US"/>
          </a:p>
        </p:txBody>
      </p:sp>
    </p:spTree>
    <p:extLst>
      <p:ext uri="{BB962C8B-B14F-4D97-AF65-F5344CB8AC3E}">
        <p14:creationId xmlns:p14="http://schemas.microsoft.com/office/powerpoint/2010/main" val="3706307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generation lipid emulsion was introduced in 1996. </a:t>
            </a:r>
          </a:p>
        </p:txBody>
      </p:sp>
      <p:sp>
        <p:nvSpPr>
          <p:cNvPr id="4" name="Slide Number Placeholder 3"/>
          <p:cNvSpPr>
            <a:spLocks noGrp="1"/>
          </p:cNvSpPr>
          <p:nvPr>
            <p:ph type="sldNum" sz="quarter" idx="5"/>
          </p:nvPr>
        </p:nvSpPr>
        <p:spPr/>
        <p:txBody>
          <a:bodyPr/>
          <a:lstStyle/>
          <a:p>
            <a:fld id="{D6781829-1BA7-4601-A79B-1966903CF89F}" type="slidenum">
              <a:rPr lang="en-US" smtClean="0"/>
              <a:t>29</a:t>
            </a:fld>
            <a:endParaRPr lang="en-US"/>
          </a:p>
        </p:txBody>
      </p:sp>
    </p:spTree>
    <p:extLst>
      <p:ext uri="{BB962C8B-B14F-4D97-AF65-F5344CB8AC3E}">
        <p14:creationId xmlns:p14="http://schemas.microsoft.com/office/powerpoint/2010/main" val="1525341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trial reported by Huschak57 </a:t>
            </a:r>
            <a:r>
              <a:rPr lang="en-US" dirty="0" err="1"/>
              <a:t>randomised</a:t>
            </a:r>
            <a:r>
              <a:rPr lang="en-US" dirty="0"/>
              <a:t> 33 severe multiple trauma patients to either high dose </a:t>
            </a:r>
            <a:r>
              <a:rPr lang="el-GR" dirty="0"/>
              <a:t>ω−9/ω−6 (75% </a:t>
            </a:r>
            <a:r>
              <a:rPr lang="en-US" dirty="0"/>
              <a:t>of non-protein energy) or normal dose </a:t>
            </a:r>
            <a:r>
              <a:rPr lang="el-GR" dirty="0"/>
              <a:t>ω−6 </a:t>
            </a:r>
            <a:r>
              <a:rPr lang="en-US" dirty="0"/>
              <a:t>FA (37% of non-protein energy).</a:t>
            </a:r>
          </a:p>
        </p:txBody>
      </p:sp>
      <p:sp>
        <p:nvSpPr>
          <p:cNvPr id="4" name="Slide Number Placeholder 3"/>
          <p:cNvSpPr>
            <a:spLocks noGrp="1"/>
          </p:cNvSpPr>
          <p:nvPr>
            <p:ph type="sldNum" sz="quarter" idx="5"/>
          </p:nvPr>
        </p:nvSpPr>
        <p:spPr/>
        <p:txBody>
          <a:bodyPr/>
          <a:lstStyle/>
          <a:p>
            <a:fld id="{D6781829-1BA7-4601-A79B-1966903CF89F}" type="slidenum">
              <a:rPr lang="en-US" smtClean="0"/>
              <a:t>30</a:t>
            </a:fld>
            <a:endParaRPr lang="en-US"/>
          </a:p>
        </p:txBody>
      </p:sp>
    </p:spTree>
    <p:extLst>
      <p:ext uri="{BB962C8B-B14F-4D97-AF65-F5344CB8AC3E}">
        <p14:creationId xmlns:p14="http://schemas.microsoft.com/office/powerpoint/2010/main" val="357275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latin typeface="RaleighBT-Roman"/>
              </a:rPr>
              <a:t>The postoperative increases of circulating CRP and TNF-</a:t>
            </a:r>
            <a:r>
              <a:rPr lang="en-US" sz="1800" b="1" i="0" u="none" strike="noStrike" baseline="0" dirty="0">
                <a:latin typeface="SymbolMT"/>
              </a:rPr>
              <a:t>α </a:t>
            </a:r>
            <a:r>
              <a:rPr lang="en-US" sz="1800" b="1" i="0" u="none" strike="noStrike" baseline="0" dirty="0">
                <a:latin typeface="RaleighBT-Roman"/>
              </a:rPr>
              <a:t>concentration did not differ between the study groups but after 4 days of PN, plasma TNF-</a:t>
            </a:r>
            <a:r>
              <a:rPr lang="en-US" sz="1800" b="1" i="0" u="none" strike="noStrike" baseline="0" dirty="0">
                <a:latin typeface="SymbolMT"/>
              </a:rPr>
              <a:t>α </a:t>
            </a:r>
            <a:r>
              <a:rPr lang="en-US" sz="1800" b="1" i="0" u="none" strike="noStrike" baseline="0" dirty="0">
                <a:latin typeface="RaleighBT-Roman"/>
              </a:rPr>
              <a:t>and IL-6 concentrations were lower in patients receiving the olive oil based lipid emulsions.</a:t>
            </a:r>
            <a:endParaRPr lang="en-US" sz="1800" b="1" dirty="0"/>
          </a:p>
          <a:p>
            <a:pPr algn="l"/>
            <a:endParaRPr lang="en-US" sz="1800" b="0" i="0" u="none" strike="noStrike" baseline="0" dirty="0">
              <a:latin typeface="RaleighBT-Roman"/>
            </a:endParaRPr>
          </a:p>
          <a:p>
            <a:pPr algn="l"/>
            <a:r>
              <a:rPr lang="en-US" sz="1800" b="0" i="0" u="none" strike="noStrike" baseline="0" dirty="0">
                <a:latin typeface="RaleighBT-Roman"/>
              </a:rPr>
              <a:t>Surgical trauma induces a general inflammatory response [10]. Systemic proinflammatory mediators increase early, followed by an elevation in systemic IL-6 that triggers the initiation of acute phase response. Some patients show an early hyperinflammation that might be damaging to the host. The hyperinflammatory response is characterized by overproduction </a:t>
            </a:r>
            <a:r>
              <a:rPr lang="it-IT" sz="1800" b="0" i="0" u="none" strike="noStrike" baseline="0" dirty="0">
                <a:latin typeface="RaleighBT-Roman"/>
              </a:rPr>
              <a:t>of TNF-</a:t>
            </a:r>
            <a:r>
              <a:rPr lang="it-IT" sz="1800" b="0" i="0" u="none" strike="noStrike" baseline="0" dirty="0">
                <a:latin typeface="SymbolMT"/>
              </a:rPr>
              <a:t>α</a:t>
            </a:r>
            <a:r>
              <a:rPr lang="it-IT" sz="1800" b="0" i="0" u="none" strike="noStrike" baseline="0" dirty="0">
                <a:latin typeface="RaleighBT-Roman"/>
              </a:rPr>
              <a:t>, IL-1</a:t>
            </a:r>
            <a:r>
              <a:rPr lang="it-IT" sz="1800" b="0" i="0" u="none" strike="noStrike" baseline="0" dirty="0">
                <a:latin typeface="SymbolMT"/>
              </a:rPr>
              <a:t>β </a:t>
            </a:r>
            <a:r>
              <a:rPr lang="it-IT" sz="1800" b="0" i="0" u="none" strike="noStrike" baseline="0" dirty="0">
                <a:latin typeface="RaleighBT-Roman"/>
              </a:rPr>
              <a:t>IL-6, and IL-8.</a:t>
            </a:r>
          </a:p>
          <a:p>
            <a:pPr algn="l"/>
            <a:endParaRPr lang="it-IT" sz="1800" b="0" i="0" u="none" strike="noStrike" baseline="0" dirty="0">
              <a:latin typeface="RaleighBT-Roman"/>
            </a:endParaRPr>
          </a:p>
          <a:p>
            <a:pPr algn="l"/>
            <a:r>
              <a:rPr lang="en-US" sz="1800" b="0" i="0" u="none" strike="noStrike" baseline="0" dirty="0">
                <a:latin typeface="RaleighBT-Roman"/>
              </a:rPr>
              <a:t>A compensatory anti-inflammatory response syndrome follows the acute phase response and more immunoneutral lipids as </a:t>
            </a:r>
            <a:r>
              <a:rPr lang="en-US" sz="1800" b="1" i="0" u="none" strike="noStrike" baseline="0" dirty="0">
                <a:latin typeface="RaleighBT-Roman"/>
              </a:rPr>
              <a:t>olive oil </a:t>
            </a:r>
            <a:r>
              <a:rPr lang="en-US" sz="1800" b="0" i="0" u="none" strike="noStrike" baseline="0" dirty="0">
                <a:latin typeface="RaleighBT-Roman"/>
              </a:rPr>
              <a:t>may be beneficial in this phase.</a:t>
            </a:r>
          </a:p>
          <a:p>
            <a:pPr algn="l"/>
            <a:endParaRPr lang="en-US" sz="1800" b="0" i="0" u="none" strike="noStrike" baseline="0" dirty="0">
              <a:latin typeface="RaleighBT-Roman"/>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458F4-243A-4771-8D81-1FA57D8FFD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183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4766B0-22A6-4852-B938-77FF7D595774}"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AE760-3B07-4B69-B14B-016CE971020D}" type="slidenum">
              <a:rPr lang="en-US" smtClean="0"/>
              <a:t>‹#›</a:t>
            </a:fld>
            <a:endParaRPr lang="en-US"/>
          </a:p>
        </p:txBody>
      </p:sp>
    </p:spTree>
    <p:extLst>
      <p:ext uri="{BB962C8B-B14F-4D97-AF65-F5344CB8AC3E}">
        <p14:creationId xmlns:p14="http://schemas.microsoft.com/office/powerpoint/2010/main" val="2788103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4766B0-22A6-4852-B938-77FF7D595774}"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AE760-3B07-4B69-B14B-016CE971020D}" type="slidenum">
              <a:rPr lang="en-US" smtClean="0"/>
              <a:t>‹#›</a:t>
            </a:fld>
            <a:endParaRPr lang="en-US"/>
          </a:p>
        </p:txBody>
      </p:sp>
    </p:spTree>
    <p:extLst>
      <p:ext uri="{BB962C8B-B14F-4D97-AF65-F5344CB8AC3E}">
        <p14:creationId xmlns:p14="http://schemas.microsoft.com/office/powerpoint/2010/main" val="3965316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F24766B0-22A6-4852-B938-77FF7D595774}" type="datetimeFigureOut">
              <a:rPr lang="en-US" smtClean="0"/>
              <a:t>8/19/2023</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BB8AE760-3B07-4B69-B14B-016CE971020D}" type="slidenum">
              <a:rPr lang="en-US" smtClean="0"/>
              <a:t>‹#›</a:t>
            </a:fld>
            <a:endParaRPr lang="en-US"/>
          </a:p>
        </p:txBody>
      </p:sp>
    </p:spTree>
    <p:extLst>
      <p:ext uri="{BB962C8B-B14F-4D97-AF65-F5344CB8AC3E}">
        <p14:creationId xmlns:p14="http://schemas.microsoft.com/office/powerpoint/2010/main" val="3965094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4766B0-22A6-4852-B938-77FF7D595774}" type="datetimeFigureOut">
              <a:rPr lang="en-US" smtClean="0"/>
              <a:t>8/19/2023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AE760-3B07-4B69-B14B-016CE971020D}" type="slidenum">
              <a:rPr lang="en-US" smtClean="0"/>
              <a:t>‹#›</a:t>
            </a:fld>
            <a:endParaRPr lang="en-US"/>
          </a:p>
        </p:txBody>
      </p:sp>
    </p:spTree>
    <p:extLst>
      <p:ext uri="{BB962C8B-B14F-4D97-AF65-F5344CB8AC3E}">
        <p14:creationId xmlns:p14="http://schemas.microsoft.com/office/powerpoint/2010/main" val="2262286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F24766B0-22A6-4852-B938-77FF7D595774}" type="datetimeFigureOut">
              <a:rPr lang="en-US" smtClean="0"/>
              <a:t>8/19/2023</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B8AE760-3B07-4B69-B14B-016CE971020D}" type="slidenum">
              <a:rPr lang="en-US" smtClean="0"/>
              <a:t>‹#›</a:t>
            </a:fld>
            <a:endParaRPr lang="en-US"/>
          </a:p>
        </p:txBody>
      </p:sp>
    </p:spTree>
    <p:extLst>
      <p:ext uri="{BB962C8B-B14F-4D97-AF65-F5344CB8AC3E}">
        <p14:creationId xmlns:p14="http://schemas.microsoft.com/office/powerpoint/2010/main" val="39893976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4766B0-22A6-4852-B938-77FF7D595774}" type="datetimeFigureOut">
              <a:rPr lang="en-US" smtClean="0"/>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AE760-3B07-4B69-B14B-016CE971020D}" type="slidenum">
              <a:rPr lang="en-US" smtClean="0"/>
              <a:t>‹#›</a:t>
            </a:fld>
            <a:endParaRPr lang="en-US"/>
          </a:p>
        </p:txBody>
      </p:sp>
    </p:spTree>
    <p:extLst>
      <p:ext uri="{BB962C8B-B14F-4D97-AF65-F5344CB8AC3E}">
        <p14:creationId xmlns:p14="http://schemas.microsoft.com/office/powerpoint/2010/main" val="1424617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4766B0-22A6-4852-B938-77FF7D595774}" type="datetimeFigureOut">
              <a:rPr lang="en-US" smtClean="0"/>
              <a:t>8/19/2023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AE760-3B07-4B69-B14B-016CE971020D}" type="slidenum">
              <a:rPr lang="en-US" smtClean="0"/>
              <a:t>‹#›</a:t>
            </a:fld>
            <a:endParaRPr lang="en-US"/>
          </a:p>
        </p:txBody>
      </p:sp>
    </p:spTree>
    <p:extLst>
      <p:ext uri="{BB962C8B-B14F-4D97-AF65-F5344CB8AC3E}">
        <p14:creationId xmlns:p14="http://schemas.microsoft.com/office/powerpoint/2010/main" val="2383800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4766B0-22A6-4852-B938-77FF7D595774}" type="datetimeFigureOut">
              <a:rPr lang="en-US" smtClean="0"/>
              <a:t>8/19/2023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AE760-3B07-4B69-B14B-016CE971020D}" type="slidenum">
              <a:rPr lang="en-US" smtClean="0"/>
              <a:t>‹#›</a:t>
            </a:fld>
            <a:endParaRPr lang="en-US"/>
          </a:p>
        </p:txBody>
      </p:sp>
    </p:spTree>
    <p:extLst>
      <p:ext uri="{BB962C8B-B14F-4D97-AF65-F5344CB8AC3E}">
        <p14:creationId xmlns:p14="http://schemas.microsoft.com/office/powerpoint/2010/main" val="1923759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766B0-22A6-4852-B938-77FF7D595774}" type="datetimeFigureOut">
              <a:rPr lang="en-US" smtClean="0"/>
              <a:t>8/19/2023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AE760-3B07-4B69-B14B-016CE971020D}" type="slidenum">
              <a:rPr lang="en-US" smtClean="0"/>
              <a:t>‹#›</a:t>
            </a:fld>
            <a:endParaRPr lang="en-US"/>
          </a:p>
        </p:txBody>
      </p:sp>
    </p:spTree>
    <p:extLst>
      <p:ext uri="{BB962C8B-B14F-4D97-AF65-F5344CB8AC3E}">
        <p14:creationId xmlns:p14="http://schemas.microsoft.com/office/powerpoint/2010/main" val="3128434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4766B0-22A6-4852-B938-77FF7D595774}" type="datetimeFigureOut">
              <a:rPr lang="en-US" smtClean="0"/>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AE760-3B07-4B69-B14B-016CE971020D}" type="slidenum">
              <a:rPr lang="en-US" smtClean="0"/>
              <a:t>‹#›</a:t>
            </a:fld>
            <a:endParaRPr lang="en-US"/>
          </a:p>
        </p:txBody>
      </p:sp>
    </p:spTree>
    <p:extLst>
      <p:ext uri="{BB962C8B-B14F-4D97-AF65-F5344CB8AC3E}">
        <p14:creationId xmlns:p14="http://schemas.microsoft.com/office/powerpoint/2010/main" val="2221333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4766B0-22A6-4852-B938-77FF7D595774}" type="datetimeFigureOut">
              <a:rPr lang="en-US" smtClean="0"/>
              <a:t>8/19/2023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AE760-3B07-4B69-B14B-016CE971020D}" type="slidenum">
              <a:rPr lang="en-US" smtClean="0"/>
              <a:t>‹#›</a:t>
            </a:fld>
            <a:endParaRPr lang="en-US"/>
          </a:p>
        </p:txBody>
      </p:sp>
    </p:spTree>
    <p:extLst>
      <p:ext uri="{BB962C8B-B14F-4D97-AF65-F5344CB8AC3E}">
        <p14:creationId xmlns:p14="http://schemas.microsoft.com/office/powerpoint/2010/main" val="2397480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F24766B0-22A6-4852-B938-77FF7D595774}" type="datetimeFigureOut">
              <a:rPr lang="en-US" smtClean="0"/>
              <a:t>8/19/2023</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BB8AE760-3B07-4B69-B14B-016CE971020D}" type="slidenum">
              <a:rPr lang="en-US" smtClean="0"/>
              <a:t>‹#›</a:t>
            </a:fld>
            <a:endParaRPr lang="en-US"/>
          </a:p>
        </p:txBody>
      </p:sp>
    </p:spTree>
    <p:extLst>
      <p:ext uri="{BB962C8B-B14F-4D97-AF65-F5344CB8AC3E}">
        <p14:creationId xmlns:p14="http://schemas.microsoft.com/office/powerpoint/2010/main" val="34798959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0.m4a"/><Relationship Id="rId7" Type="http://schemas.openxmlformats.org/officeDocument/2006/relationships/image" Target="../media/image31.png"/><Relationship Id="rId2" Type="http://schemas.microsoft.com/office/2007/relationships/media" Target="../media/media30.m4a"/><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3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21227B1-1586-4CEF-A0F1-E3C7FFBD4A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CC176C41-C92A-496F-B716-76B2F757E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0BFCC2FC-7421-488E-A0AF-594DCAB14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548640"/>
            <a:ext cx="12188952"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9213AFDC-522B-2422-E942-98FDFA1F767E}"/>
              </a:ext>
            </a:extLst>
          </p:cNvPr>
          <p:cNvSpPr>
            <a:spLocks noGrp="1"/>
          </p:cNvSpPr>
          <p:nvPr>
            <p:ph type="title"/>
          </p:nvPr>
        </p:nvSpPr>
        <p:spPr>
          <a:xfrm>
            <a:off x="355209" y="685800"/>
            <a:ext cx="11471565" cy="1739347"/>
          </a:xfrm>
        </p:spPr>
        <p:txBody>
          <a:bodyPr vert="horz" lIns="91440" tIns="45720" rIns="91440" bIns="45720" rtlCol="0" anchor="ctr">
            <a:normAutofit/>
          </a:bodyPr>
          <a:lstStyle/>
          <a:p>
            <a:r>
              <a:rPr lang="en-US" sz="4400" b="1" dirty="0">
                <a:solidFill>
                  <a:schemeClr val="bg2"/>
                </a:solidFill>
                <a:latin typeface="Calibri" panose="020F0502020204030204" pitchFamily="34" charset="0"/>
                <a:cs typeface="Calibri" panose="020F0502020204030204" pitchFamily="34" charset="0"/>
              </a:rPr>
              <a:t>LIPID IN CLINICAL PRACTICE: ASIAN PERSPECTIVE</a:t>
            </a:r>
          </a:p>
        </p:txBody>
      </p:sp>
      <p:sp>
        <p:nvSpPr>
          <p:cNvPr id="3" name="Subtitle 2">
            <a:extLst>
              <a:ext uri="{FF2B5EF4-FFF2-40B4-BE49-F238E27FC236}">
                <a16:creationId xmlns:a16="http://schemas.microsoft.com/office/drawing/2014/main" id="{82DB0ECE-6B17-9648-9A10-A336884E57D1}"/>
              </a:ext>
            </a:extLst>
          </p:cNvPr>
          <p:cNvSpPr>
            <a:spLocks noGrp="1"/>
          </p:cNvSpPr>
          <p:nvPr>
            <p:ph type="body" idx="1"/>
          </p:nvPr>
        </p:nvSpPr>
        <p:spPr>
          <a:xfrm>
            <a:off x="203027" y="3109059"/>
            <a:ext cx="7353300" cy="2292349"/>
          </a:xfrm>
        </p:spPr>
        <p:txBody>
          <a:bodyPr vert="horz" lIns="91440" tIns="45720" rIns="91440" bIns="45720" rtlCol="0">
            <a:noAutofit/>
          </a:bodyPr>
          <a:lstStyle/>
          <a:p>
            <a:r>
              <a:rPr lang="en-US" sz="2800" b="1" i="1" dirty="0">
                <a:solidFill>
                  <a:schemeClr val="tx1"/>
                </a:solidFill>
                <a:latin typeface="Calibri" panose="020F0502020204030204" pitchFamily="34" charset="0"/>
                <a:cs typeface="Calibri" panose="020F0502020204030204" pitchFamily="34" charset="0"/>
              </a:rPr>
              <a:t>LUU NGAN TAM, MD PH.D</a:t>
            </a:r>
          </a:p>
          <a:p>
            <a:r>
              <a:rPr lang="en-US" sz="2800" dirty="0">
                <a:solidFill>
                  <a:schemeClr val="tx1"/>
                </a:solidFill>
                <a:latin typeface="Calibri" panose="020F0502020204030204" pitchFamily="34" charset="0"/>
                <a:cs typeface="Calibri" panose="020F0502020204030204" pitchFamily="34" charset="0"/>
              </a:rPr>
              <a:t>CLINICAL NUTRITION DEPARTMENT</a:t>
            </a:r>
          </a:p>
          <a:p>
            <a:r>
              <a:rPr lang="en-US" sz="2800" dirty="0">
                <a:solidFill>
                  <a:schemeClr val="tx1"/>
                </a:solidFill>
                <a:latin typeface="Calibri" panose="020F0502020204030204" pitchFamily="34" charset="0"/>
                <a:cs typeface="Calibri" panose="020F0502020204030204" pitchFamily="34" charset="0"/>
              </a:rPr>
              <a:t>CHO RAY HOSPITAL- VIET NAM</a:t>
            </a:r>
          </a:p>
          <a:p>
            <a:r>
              <a:rPr lang="en-US" sz="2800" dirty="0" err="1">
                <a:solidFill>
                  <a:schemeClr val="tx1"/>
                </a:solidFill>
                <a:latin typeface="Calibri" panose="020F0502020204030204" pitchFamily="34" charset="0"/>
                <a:cs typeface="Calibri" panose="020F0502020204030204" pitchFamily="34" charset="0"/>
              </a:rPr>
              <a:t>VietSPEN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HoSPEN</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Picture 5" descr="A person in a floral dress&#10;&#10;Description automatically generated with low confidence">
            <a:extLst>
              <a:ext uri="{FF2B5EF4-FFF2-40B4-BE49-F238E27FC236}">
                <a16:creationId xmlns:a16="http://schemas.microsoft.com/office/drawing/2014/main" id="{BCF9AB9C-B452-2CCB-FFF9-3058B99D7E7E}"/>
              </a:ext>
            </a:extLst>
          </p:cNvPr>
          <p:cNvPicPr>
            <a:picLocks noChangeAspect="1"/>
          </p:cNvPicPr>
          <p:nvPr/>
        </p:nvPicPr>
        <p:blipFill rotWithShape="1">
          <a:blip r:embed="rId4">
            <a:extLst>
              <a:ext uri="{28A0092B-C50C-407E-A947-70E740481C1C}">
                <a14:useLocalDpi xmlns:a14="http://schemas.microsoft.com/office/drawing/2010/main" val="0"/>
              </a:ext>
            </a:extLst>
          </a:blip>
          <a:srcRect b="15567"/>
          <a:stretch/>
        </p:blipFill>
        <p:spPr>
          <a:xfrm>
            <a:off x="7705278" y="3105835"/>
            <a:ext cx="4067421" cy="2292349"/>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Audio 13">
            <a:hlinkClick r:id="" action="ppaction://media"/>
            <a:extLst>
              <a:ext uri="{FF2B5EF4-FFF2-40B4-BE49-F238E27FC236}">
                <a16:creationId xmlns:a16="http://schemas.microsoft.com/office/drawing/2014/main" id="{929BA5B0-E3C7-DB38-1333-7FA2539C01A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08205519"/>
      </p:ext>
    </p:extLst>
  </p:cSld>
  <p:clrMapOvr>
    <a:masterClrMapping/>
  </p:clrMapOvr>
  <mc:AlternateContent xmlns:mc="http://schemas.openxmlformats.org/markup-compatibility/2006" xmlns:p14="http://schemas.microsoft.com/office/powerpoint/2010/main">
    <mc:Choice Requires="p14">
      <p:transition spd="slow" p14:dur="2000" advTm="19995"/>
    </mc:Choice>
    <mc:Fallback xmlns="">
      <p:transition spd="slow" advTm="19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37EC-F8DA-D8C8-24CD-FC69C94B4C44}"/>
              </a:ext>
            </a:extLst>
          </p:cNvPr>
          <p:cNvSpPr>
            <a:spLocks noGrp="1"/>
          </p:cNvSpPr>
          <p:nvPr>
            <p:ph type="title"/>
          </p:nvPr>
        </p:nvSpPr>
        <p:spPr/>
        <p:txBody>
          <a:bodyPr>
            <a:normAutofit/>
          </a:bodyPr>
          <a:lstStyle/>
          <a:p>
            <a:pPr algn="ctr"/>
            <a:r>
              <a:rPr lang="en-US" sz="3600" b="1" dirty="0">
                <a:latin typeface="Calibri" panose="020F0502020204030204" pitchFamily="34" charset="0"/>
                <a:cs typeface="Calibri" panose="020F0502020204030204" pitchFamily="34" charset="0"/>
              </a:rPr>
              <a:t>Lipid usage in </a:t>
            </a:r>
            <a:r>
              <a:rPr lang="en-US" sz="3600" b="1" dirty="0" err="1">
                <a:latin typeface="Calibri" panose="020F0502020204030204" pitchFamily="34" charset="0"/>
                <a:cs typeface="Calibri" panose="020F0502020204030204" pitchFamily="34" charset="0"/>
              </a:rPr>
              <a:t>pn</a:t>
            </a:r>
            <a:endParaRPr lang="en-US" sz="36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313E0C6-82B1-663C-6E51-A7FD290D1943}"/>
              </a:ext>
            </a:extLst>
          </p:cNvPr>
          <p:cNvSpPr>
            <a:spLocks noGrp="1"/>
          </p:cNvSpPr>
          <p:nvPr>
            <p:ph idx="1"/>
          </p:nvPr>
        </p:nvSpPr>
        <p:spPr>
          <a:xfrm>
            <a:off x="996091" y="2142307"/>
            <a:ext cx="9784080" cy="4225835"/>
          </a:xfrm>
        </p:spPr>
        <p:txBody>
          <a:bodyPr>
            <a:noAutofit/>
          </a:bodyPr>
          <a:lstStyle/>
          <a:p>
            <a:r>
              <a:rPr lang="vi-VN" sz="2800" dirty="0">
                <a:latin typeface="Calibri" panose="020F0502020204030204" pitchFamily="34" charset="0"/>
                <a:cs typeface="Calibri" panose="020F0502020204030204" pitchFamily="34" charset="0"/>
              </a:rPr>
              <a:t> Prevent caloric deficit, malnutrition and malnutrition related complications.</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Prevent essential fatty acid deficit</a:t>
            </a:r>
            <a:endParaRPr lang="vi-VN" sz="2800" dirty="0">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rPr>
              <a:t> Avoid overdose of glucose and hyperglycemia in PN</a:t>
            </a:r>
          </a:p>
          <a:p>
            <a:r>
              <a:rPr lang="vi-VN" sz="2800" dirty="0">
                <a:latin typeface="Calibri" panose="020F0502020204030204" pitchFamily="34" charset="0"/>
                <a:cs typeface="Calibri" panose="020F0502020204030204" pitchFamily="34" charset="0"/>
              </a:rPr>
              <a:t> Improve nitrogen balance</a:t>
            </a:r>
          </a:p>
          <a:p>
            <a:r>
              <a:rPr lang="vi-VN" sz="2800" dirty="0">
                <a:latin typeface="Calibri" panose="020F0502020204030204" pitchFamily="34" charset="0"/>
                <a:cs typeface="Calibri" panose="020F0502020204030204" pitchFamily="34" charset="0"/>
              </a:rPr>
              <a:t> Enhance wound healing </a:t>
            </a:r>
          </a:p>
          <a:p>
            <a:r>
              <a:rPr lang="vi-VN" sz="2800" dirty="0">
                <a:latin typeface="Calibri" panose="020F0502020204030204" pitchFamily="34" charset="0"/>
                <a:cs typeface="Calibri" panose="020F0502020204030204" pitchFamily="34" charset="0"/>
              </a:rPr>
              <a:t> Limit fluid volume and avoid fluid overload</a:t>
            </a:r>
          </a:p>
          <a:p>
            <a:r>
              <a:rPr lang="vi-VN" sz="2800" dirty="0">
                <a:latin typeface="Calibri" panose="020F0502020204030204" pitchFamily="34" charset="0"/>
                <a:cs typeface="Calibri" panose="020F0502020204030204" pitchFamily="34" charset="0"/>
              </a:rPr>
              <a:t> Modulate inflammation and immunity</a:t>
            </a:r>
            <a:endParaRPr lang="en-US" sz="2800" dirty="0">
              <a:latin typeface="Calibri" panose="020F0502020204030204" pitchFamily="34" charset="0"/>
              <a:cs typeface="Calibri" panose="020F0502020204030204" pitchFamily="34" charset="0"/>
            </a:endParaRPr>
          </a:p>
        </p:txBody>
      </p:sp>
      <p:pic>
        <p:nvPicPr>
          <p:cNvPr id="14" name="Audio 13">
            <a:hlinkClick r:id="" action="ppaction://media"/>
            <a:extLst>
              <a:ext uri="{FF2B5EF4-FFF2-40B4-BE49-F238E27FC236}">
                <a16:creationId xmlns:a16="http://schemas.microsoft.com/office/drawing/2014/main" id="{7E4B73DE-8753-420C-F247-44AF2E3DF3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82952461"/>
      </p:ext>
    </p:extLst>
  </p:cSld>
  <p:clrMapOvr>
    <a:masterClrMapping/>
  </p:clrMapOvr>
  <mc:AlternateContent xmlns:mc="http://schemas.openxmlformats.org/markup-compatibility/2006" xmlns:p14="http://schemas.microsoft.com/office/powerpoint/2010/main">
    <mc:Choice Requires="p14">
      <p:transition spd="slow" p14:dur="2000" advTm="62036"/>
    </mc:Choice>
    <mc:Fallback xmlns="">
      <p:transition spd="slow" advTm="62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B091-6290-0DBE-01F9-90FBBADC78B2}"/>
              </a:ext>
            </a:extLst>
          </p:cNvPr>
          <p:cNvSpPr>
            <a:spLocks noGrp="1"/>
          </p:cNvSpPr>
          <p:nvPr>
            <p:ph type="title"/>
          </p:nvPr>
        </p:nvSpPr>
        <p:spPr>
          <a:xfrm>
            <a:off x="1202918" y="284176"/>
            <a:ext cx="10211841" cy="1508760"/>
          </a:xfrm>
        </p:spPr>
        <p:txBody>
          <a:bodyPr>
            <a:normAutofit/>
          </a:bodyPr>
          <a:lstStyle/>
          <a:p>
            <a:pPr algn="ctr"/>
            <a:r>
              <a:rPr lang="vi-VN" sz="3600" b="1" dirty="0">
                <a:latin typeface="Calibri" panose="020F0502020204030204" pitchFamily="34" charset="0"/>
                <a:cs typeface="Calibri" panose="020F0502020204030204" pitchFamily="34" charset="0"/>
              </a:rPr>
              <a:t>WHAT HAPPENS IF Long term PARENTERAL NUTRITION without lipids?</a:t>
            </a:r>
            <a:endParaRPr lang="en-US" sz="3600" b="1" dirty="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7F616404-1B47-2FF9-7144-C270470F6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912" y="2499361"/>
            <a:ext cx="6307615" cy="37515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D8B4DC8-AA66-7B5E-5758-AAEEFAAFF704}"/>
              </a:ext>
            </a:extLst>
          </p:cNvPr>
          <p:cNvSpPr txBox="1"/>
          <p:nvPr/>
        </p:nvSpPr>
        <p:spPr>
          <a:xfrm>
            <a:off x="7371080" y="2769475"/>
            <a:ext cx="4043680" cy="2246769"/>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Hyperglycemia</a:t>
            </a:r>
          </a:p>
          <a:p>
            <a:r>
              <a:rPr lang="vi-VN" sz="2800" dirty="0">
                <a:latin typeface="Calibri" panose="020F0502020204030204" pitchFamily="34" charset="0"/>
                <a:cs typeface="Calibri" panose="020F0502020204030204" pitchFamily="34" charset="0"/>
              </a:rPr>
              <a:t>Fatty liver disease</a:t>
            </a:r>
          </a:p>
          <a:p>
            <a:r>
              <a:rPr lang="vi-VN" sz="2800" dirty="0">
                <a:latin typeface="Calibri" panose="020F0502020204030204" pitchFamily="34" charset="0"/>
                <a:cs typeface="Calibri" panose="020F0502020204030204" pitchFamily="34" charset="0"/>
              </a:rPr>
              <a:t>Insulin resistance</a:t>
            </a:r>
          </a:p>
          <a:p>
            <a:r>
              <a:rPr lang="vi-VN" sz="2800" dirty="0">
                <a:latin typeface="Calibri" panose="020F0502020204030204" pitchFamily="34" charset="0"/>
                <a:cs typeface="Calibri" panose="020F0502020204030204" pitchFamily="34" charset="0"/>
              </a:rPr>
              <a:t>Essential fatty acid deficiency</a:t>
            </a:r>
            <a:endParaRPr lang="en-US" sz="28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D52D964-3632-A1DF-F4D2-B7DF6BA9482B}"/>
              </a:ext>
            </a:extLst>
          </p:cNvPr>
          <p:cNvSpPr txBox="1"/>
          <p:nvPr/>
        </p:nvSpPr>
        <p:spPr>
          <a:xfrm>
            <a:off x="7813040" y="6390640"/>
            <a:ext cx="3891280" cy="276999"/>
          </a:xfrm>
          <a:prstGeom prst="rect">
            <a:avLst/>
          </a:prstGeom>
          <a:noFill/>
        </p:spPr>
        <p:txBody>
          <a:bodyPr wrap="square" rtlCol="0">
            <a:spAutoFit/>
          </a:bodyPr>
          <a:lstStyle/>
          <a:p>
            <a:pPr algn="r"/>
            <a:r>
              <a:rPr lang="en-US" sz="1200" dirty="0">
                <a:latin typeface="Calibri" panose="020F0502020204030204" pitchFamily="34" charset="0"/>
                <a:cs typeface="Calibri" panose="020F0502020204030204" pitchFamily="34" charset="0"/>
              </a:rPr>
              <a:t>Fell GL. Adv </a:t>
            </a:r>
            <a:r>
              <a:rPr lang="en-US" sz="1200" dirty="0" err="1">
                <a:latin typeface="Calibri" panose="020F0502020204030204" pitchFamily="34" charset="0"/>
                <a:cs typeface="Calibri" panose="020F0502020204030204" pitchFamily="34" charset="0"/>
              </a:rPr>
              <a:t>Nutr</a:t>
            </a:r>
            <a:r>
              <a:rPr lang="en-US" sz="1200" dirty="0">
                <a:latin typeface="Calibri" panose="020F0502020204030204" pitchFamily="34" charset="0"/>
                <a:cs typeface="Calibri" panose="020F0502020204030204" pitchFamily="34" charset="0"/>
              </a:rPr>
              <a:t> 2015</a:t>
            </a:r>
          </a:p>
        </p:txBody>
      </p:sp>
      <p:sp>
        <p:nvSpPr>
          <p:cNvPr id="5" name="Oval 4">
            <a:extLst>
              <a:ext uri="{FF2B5EF4-FFF2-40B4-BE49-F238E27FC236}">
                <a16:creationId xmlns:a16="http://schemas.microsoft.com/office/drawing/2014/main" id="{49C5C70C-BA39-B88C-A913-0AF47B1D4F36}"/>
              </a:ext>
            </a:extLst>
          </p:cNvPr>
          <p:cNvSpPr/>
          <p:nvPr/>
        </p:nvSpPr>
        <p:spPr>
          <a:xfrm>
            <a:off x="1202919" y="2509520"/>
            <a:ext cx="1631721" cy="3962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E2F6E21-3ABC-4A21-22DC-02DBFDDD2000}"/>
              </a:ext>
            </a:extLst>
          </p:cNvPr>
          <p:cNvSpPr/>
          <p:nvPr/>
        </p:nvSpPr>
        <p:spPr>
          <a:xfrm>
            <a:off x="4524198" y="2544356"/>
            <a:ext cx="1631721" cy="3962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D29759EF-38C0-542A-CD5C-9EDB12BDC52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25894302"/>
      </p:ext>
    </p:extLst>
  </p:cSld>
  <p:clrMapOvr>
    <a:masterClrMapping/>
  </p:clrMapOvr>
  <mc:AlternateContent xmlns:mc="http://schemas.openxmlformats.org/markup-compatibility/2006" xmlns:p14="http://schemas.microsoft.com/office/powerpoint/2010/main">
    <mc:Choice Requires="p14">
      <p:transition spd="slow" p14:dur="2000" advTm="25404"/>
    </mc:Choice>
    <mc:Fallback xmlns="">
      <p:transition spd="slow" advTm="2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9006A013-21D2-D3CA-8D38-7A3FDC6386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9" r="-1" b="-1"/>
          <a:stretch/>
        </p:blipFill>
        <p:spPr bwMode="auto">
          <a:xfrm rot="5400000">
            <a:off x="3232757" y="3073467"/>
            <a:ext cx="4904473" cy="2433096"/>
          </a:xfrm>
          <a:prstGeom prst="rect">
            <a:avLst/>
          </a:prstGeom>
          <a:noFill/>
          <a:effectLst>
            <a:softEdge rad="19050"/>
          </a:effectLst>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D59C037-6842-D0E6-4B1A-27CE112CE3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714"/>
          <a:stretch/>
        </p:blipFill>
        <p:spPr bwMode="auto">
          <a:xfrm>
            <a:off x="320209" y="2589474"/>
            <a:ext cx="3951296" cy="2942250"/>
          </a:xfrm>
          <a:prstGeom prst="rect">
            <a:avLst/>
          </a:prstGeom>
          <a:noFill/>
          <a:effectLst>
            <a:softEdge rad="19050"/>
          </a:effectLst>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0A8229C3-C257-0893-D057-76EF4416CC50}"/>
              </a:ext>
            </a:extLst>
          </p:cNvPr>
          <p:cNvSpPr>
            <a:spLocks noGrp="1"/>
          </p:cNvSpPr>
          <p:nvPr>
            <p:ph type="title"/>
          </p:nvPr>
        </p:nvSpPr>
        <p:spPr/>
        <p:txBody>
          <a:bodyPr>
            <a:normAutofit/>
          </a:bodyPr>
          <a:lstStyle/>
          <a:p>
            <a:pPr algn="ctr"/>
            <a:r>
              <a:rPr lang="vi-VN" sz="3600" b="1" dirty="0">
                <a:latin typeface="Calibri" panose="020F0502020204030204" pitchFamily="34" charset="0"/>
                <a:cs typeface="Calibri" panose="020F0502020204030204" pitchFamily="34" charset="0"/>
              </a:rPr>
              <a:t>Essential fatty acid deficiency</a:t>
            </a:r>
            <a:endParaRPr lang="en-US" sz="3600" b="1" dirty="0">
              <a:latin typeface="Calibri" panose="020F0502020204030204" pitchFamily="34" charset="0"/>
              <a:cs typeface="Calibri" panose="020F0502020204030204" pitchFamily="34" charset="0"/>
            </a:endParaRPr>
          </a:p>
        </p:txBody>
      </p:sp>
      <p:sp>
        <p:nvSpPr>
          <p:cNvPr id="5" name="Content Placeholder 3">
            <a:extLst>
              <a:ext uri="{FF2B5EF4-FFF2-40B4-BE49-F238E27FC236}">
                <a16:creationId xmlns:a16="http://schemas.microsoft.com/office/drawing/2014/main" id="{25CA3844-C00D-4221-BA9D-15F3326319EC}"/>
              </a:ext>
            </a:extLst>
          </p:cNvPr>
          <p:cNvSpPr txBox="1">
            <a:spLocks noGrp="1"/>
          </p:cNvSpPr>
          <p:nvPr>
            <p:ph idx="1"/>
          </p:nvPr>
        </p:nvSpPr>
        <p:spPr>
          <a:xfrm>
            <a:off x="7295423" y="2154045"/>
            <a:ext cx="4538242" cy="4271939"/>
          </a:xfrm>
          <a:prstGeom prst="rect">
            <a:avLst/>
          </a:prstGeom>
          <a:noFill/>
        </p:spPr>
        <p:txBody>
          <a:bodyPr wrap="square">
            <a:spAutoFit/>
          </a:bodyPr>
          <a:lstStyle/>
          <a:p>
            <a:r>
              <a:rPr lang="vi-VN" sz="2800" i="0" dirty="0">
                <a:effectLst/>
                <a:latin typeface="Calibri" panose="020F0502020204030204" pitchFamily="34" charset="0"/>
                <a:cs typeface="Calibri" panose="020F0502020204030204" pitchFamily="34" charset="0"/>
              </a:rPr>
              <a:t>Dermatitis </a:t>
            </a:r>
          </a:p>
          <a:p>
            <a:r>
              <a:rPr lang="vi-VN" sz="2800" i="0" dirty="0">
                <a:effectLst/>
                <a:latin typeface="Calibri" panose="020F0502020204030204" pitchFamily="34" charset="0"/>
                <a:cs typeface="Calibri" panose="020F0502020204030204" pitchFamily="34" charset="0"/>
              </a:rPr>
              <a:t>Growth retardation</a:t>
            </a:r>
          </a:p>
          <a:p>
            <a:r>
              <a:rPr lang="vi-VN" sz="2800" dirty="0">
                <a:latin typeface="Calibri" panose="020F0502020204030204" pitchFamily="34" charset="0"/>
                <a:cs typeface="Calibri" panose="020F0502020204030204" pitchFamily="34" charset="0"/>
              </a:rPr>
              <a:t>Poor wound healing</a:t>
            </a:r>
          </a:p>
          <a:p>
            <a:r>
              <a:rPr lang="vi-VN" sz="2800" dirty="0">
                <a:latin typeface="Calibri" panose="020F0502020204030204" pitchFamily="34" charset="0"/>
                <a:cs typeface="Calibri" panose="020F0502020204030204" pitchFamily="34" charset="0"/>
              </a:rPr>
              <a:t>Increased susceptibility to infection</a:t>
            </a:r>
          </a:p>
          <a:p>
            <a:r>
              <a:rPr lang="vi-VN" sz="2800" dirty="0">
                <a:latin typeface="Calibri" panose="020F0502020204030204" pitchFamily="34" charset="0"/>
                <a:cs typeface="Calibri" panose="020F0502020204030204" pitchFamily="34" charset="0"/>
              </a:rPr>
              <a:t>Fatique</a:t>
            </a:r>
          </a:p>
          <a:p>
            <a:r>
              <a:rPr lang="vi-VN" sz="2800" dirty="0">
                <a:latin typeface="Calibri" panose="020F0502020204030204" pitchFamily="34" charset="0"/>
                <a:cs typeface="Calibri" panose="020F0502020204030204" pitchFamily="34" charset="0"/>
              </a:rPr>
              <a:t>Thrombocytopenia</a:t>
            </a:r>
          </a:p>
          <a:p>
            <a:pPr marL="0" indent="0">
              <a:buNone/>
            </a:pPr>
            <a:endParaRPr lang="en-US" sz="2800"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E3785D3A-BE15-26A5-1390-ABE6612B825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5313712"/>
      </p:ext>
    </p:extLst>
  </p:cSld>
  <p:clrMapOvr>
    <a:masterClrMapping/>
  </p:clrMapOvr>
  <mc:AlternateContent xmlns:mc="http://schemas.openxmlformats.org/markup-compatibility/2006" xmlns:p14="http://schemas.microsoft.com/office/powerpoint/2010/main">
    <mc:Choice Requires="p14">
      <p:transition spd="slow" p14:dur="2000" advTm="22636"/>
    </mc:Choice>
    <mc:Fallback xmlns="">
      <p:transition spd="slow" advTm="22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BFF4-4721-B203-94DB-7B43C5816276}"/>
              </a:ext>
            </a:extLst>
          </p:cNvPr>
          <p:cNvSpPr>
            <a:spLocks noGrp="1"/>
          </p:cNvSpPr>
          <p:nvPr>
            <p:ph type="title"/>
          </p:nvPr>
        </p:nvSpPr>
        <p:spPr>
          <a:xfrm>
            <a:off x="1203960" y="335547"/>
            <a:ext cx="9784080" cy="1508760"/>
          </a:xfrm>
        </p:spPr>
        <p:txBody>
          <a:bodyPr>
            <a:normAutofit/>
          </a:bodyPr>
          <a:lstStyle/>
          <a:p>
            <a:pPr algn="ctr"/>
            <a:r>
              <a:rPr lang="vi-VN" sz="3600" b="1" dirty="0">
                <a:latin typeface="Calibri" panose="020F0502020204030204" pitchFamily="34" charset="0"/>
                <a:cs typeface="Calibri" panose="020F0502020204030204" pitchFamily="34" charset="0"/>
              </a:rPr>
              <a:t>Available ile</a:t>
            </a:r>
            <a:r>
              <a:rPr lang="en-US" sz="3600" b="1" dirty="0">
                <a:latin typeface="Calibri" panose="020F0502020204030204" pitchFamily="34" charset="0"/>
                <a:cs typeface="Calibri" panose="020F0502020204030204" pitchFamily="34" charset="0"/>
              </a:rPr>
              <a:t>s</a:t>
            </a:r>
            <a:r>
              <a:rPr lang="vi-VN" sz="3600" b="1" dirty="0">
                <a:latin typeface="Calibri" panose="020F0502020204030204" pitchFamily="34" charset="0"/>
                <a:cs typeface="Calibri" panose="020F0502020204030204" pitchFamily="34" charset="0"/>
              </a:rPr>
              <a:t> in clinical practice</a:t>
            </a:r>
            <a:endParaRPr lang="en-US" sz="3600" b="1"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5DE53FA8-74B2-8557-A361-65B27E1090CF}"/>
              </a:ext>
            </a:extLst>
          </p:cNvPr>
          <p:cNvPicPr>
            <a:picLocks noChangeAspect="1"/>
          </p:cNvPicPr>
          <p:nvPr/>
        </p:nvPicPr>
        <p:blipFill>
          <a:blip r:embed="rId4"/>
          <a:stretch>
            <a:fillRect/>
          </a:stretch>
        </p:blipFill>
        <p:spPr>
          <a:xfrm>
            <a:off x="335666" y="2050124"/>
            <a:ext cx="11520668" cy="4457895"/>
          </a:xfrm>
          <a:prstGeom prst="rect">
            <a:avLst/>
          </a:prstGeom>
        </p:spPr>
      </p:pic>
      <p:pic>
        <p:nvPicPr>
          <p:cNvPr id="5" name="Audio 4">
            <a:hlinkClick r:id="" action="ppaction://media"/>
            <a:extLst>
              <a:ext uri="{FF2B5EF4-FFF2-40B4-BE49-F238E27FC236}">
                <a16:creationId xmlns:a16="http://schemas.microsoft.com/office/drawing/2014/main" id="{8EACE628-114B-91E9-57CF-1DF786E4A7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81138826"/>
      </p:ext>
    </p:extLst>
  </p:cSld>
  <p:clrMapOvr>
    <a:masterClrMapping/>
  </p:clrMapOvr>
  <mc:AlternateContent xmlns:mc="http://schemas.openxmlformats.org/markup-compatibility/2006" xmlns:p14="http://schemas.microsoft.com/office/powerpoint/2010/main">
    <mc:Choice Requires="p14">
      <p:transition spd="slow" p14:dur="2000" advTm="65405"/>
    </mc:Choice>
    <mc:Fallback xmlns="">
      <p:transition spd="slow" advTm="6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40B2-5D5E-30CD-F1BD-D424B92650E2}"/>
              </a:ext>
            </a:extLst>
          </p:cNvPr>
          <p:cNvSpPr>
            <a:spLocks noGrp="1"/>
          </p:cNvSpPr>
          <p:nvPr>
            <p:ph type="title"/>
          </p:nvPr>
        </p:nvSpPr>
        <p:spPr/>
        <p:txBody>
          <a:bodyPr>
            <a:normAutofit/>
          </a:bodyPr>
          <a:lstStyle/>
          <a:p>
            <a:pPr algn="ctr"/>
            <a:r>
              <a:rPr lang="en-US" sz="3600" b="1" i="0" dirty="0">
                <a:effectLst/>
                <a:latin typeface="Calibri" panose="020F0502020204030204" pitchFamily="34" charset="0"/>
                <a:cs typeface="Calibri" panose="020F0502020204030204" pitchFamily="34" charset="0"/>
              </a:rPr>
              <a:t>Lipid Use in Hospitalized Adults Requiring Parenteral Nutrition</a:t>
            </a:r>
            <a:r>
              <a:rPr lang="en-US" sz="3600" dirty="0">
                <a:latin typeface="Calibri" panose="020F0502020204030204" pitchFamily="34" charset="0"/>
                <a:cs typeface="Calibri" panose="020F0502020204030204" pitchFamily="34" charset="0"/>
              </a:rPr>
              <a:t> </a:t>
            </a:r>
            <a:endParaRPr lang="en-US" sz="36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0327EE7-EEE0-4F78-F756-4239E7E51E2E}"/>
              </a:ext>
            </a:extLst>
          </p:cNvPr>
          <p:cNvSpPr txBox="1"/>
          <p:nvPr/>
        </p:nvSpPr>
        <p:spPr>
          <a:xfrm>
            <a:off x="619445" y="2025908"/>
            <a:ext cx="10951028" cy="3970318"/>
          </a:xfrm>
          <a:prstGeom prst="rect">
            <a:avLst/>
          </a:prstGeom>
          <a:noFill/>
        </p:spPr>
        <p:txBody>
          <a:bodyPr wrap="square">
            <a:spAutoFit/>
          </a:bodyPr>
          <a:lstStyle/>
          <a:p>
            <a:pPr marL="457200" indent="-457200">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Intravenous lipid (including non-nutritional lipid sources)</a:t>
            </a:r>
            <a:r>
              <a:rPr lang="vi-VN" sz="2800" b="0" i="0" dirty="0">
                <a:effectLst/>
                <a:latin typeface="Calibri" panose="020F0502020204030204" pitchFamily="34" charset="0"/>
                <a:cs typeface="Calibri" panose="020F0502020204030204" pitchFamily="34" charset="0"/>
              </a:rPr>
              <a:t> </a:t>
            </a:r>
            <a:r>
              <a:rPr lang="en-US" sz="2800" b="0" i="0" dirty="0">
                <a:effectLst/>
                <a:latin typeface="Calibri" panose="020F0502020204030204" pitchFamily="34" charset="0"/>
                <a:cs typeface="Calibri" panose="020F0502020204030204" pitchFamily="34" charset="0"/>
              </a:rPr>
              <a:t>should not exceed 1.5 g lipids/kg/day and should be adapted to</a:t>
            </a:r>
            <a:r>
              <a:rPr lang="vi-VN" sz="2800" b="0" i="0" dirty="0">
                <a:effectLst/>
                <a:latin typeface="Calibri" panose="020F0502020204030204" pitchFamily="34" charset="0"/>
                <a:cs typeface="Calibri" panose="020F0502020204030204" pitchFamily="34" charset="0"/>
              </a:rPr>
              <a:t> </a:t>
            </a:r>
            <a:r>
              <a:rPr lang="en-US" sz="2800" b="0" i="0" dirty="0">
                <a:effectLst/>
                <a:latin typeface="Calibri" panose="020F0502020204030204" pitchFamily="34" charset="0"/>
                <a:cs typeface="Calibri" panose="020F0502020204030204" pitchFamily="34" charset="0"/>
              </a:rPr>
              <a:t>individual</a:t>
            </a:r>
            <a:r>
              <a:rPr lang="vi-VN" sz="2800" b="0" i="0" dirty="0">
                <a:effectLst/>
                <a:latin typeface="Calibri" panose="020F0502020204030204" pitchFamily="34" charset="0"/>
                <a:cs typeface="Calibri" panose="020F0502020204030204" pitchFamily="34" charset="0"/>
              </a:rPr>
              <a:t> </a:t>
            </a:r>
            <a:r>
              <a:rPr lang="en-US" sz="2800" b="0" i="0" dirty="0">
                <a:effectLst/>
                <a:latin typeface="Calibri" panose="020F0502020204030204" pitchFamily="34" charset="0"/>
                <a:cs typeface="Calibri" panose="020F0502020204030204" pitchFamily="34" charset="0"/>
              </a:rPr>
              <a:t>tolerance</a:t>
            </a:r>
            <a:r>
              <a:rPr lang="vi-VN" sz="2800" b="0" i="0" dirty="0">
                <a:effectLst/>
                <a:latin typeface="Calibri" panose="020F0502020204030204" pitchFamily="34" charset="0"/>
                <a:cs typeface="Calibri" panose="020F0502020204030204" pitchFamily="34" charset="0"/>
              </a:rPr>
              <a:t>.</a:t>
            </a:r>
            <a:endParaRPr lang="en-US" sz="2800" b="0" i="0" dirty="0">
              <a:effectLst/>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US" sz="2800" dirty="0">
                <a:latin typeface="Calibri" panose="020F0502020204030204" pitchFamily="34" charset="0"/>
                <a:cs typeface="Calibri" panose="020F0502020204030204" pitchFamily="34" charset="0"/>
              </a:rPr>
              <a:t>We recommend assessing serum TG at the baseline in all patients. </a:t>
            </a:r>
          </a:p>
          <a:p>
            <a:pPr marL="457200" indent="-457200">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The concentrations of triglycerides (TGs) in serum should be within local or regional guidelines, and should, in general, not exceed 400 mg/dL (4.5 mmol/L) during infusion.</a:t>
            </a:r>
          </a:p>
          <a:p>
            <a:pPr marL="457200" indent="-457200">
              <a:buFont typeface="Wingdings" panose="05000000000000000000" pitchFamily="2" charset="2"/>
              <a:buChar char="§"/>
            </a:pPr>
            <a:r>
              <a:rPr lang="en-US" sz="2800" b="0" i="0" dirty="0">
                <a:effectLst/>
                <a:latin typeface="Calibri" panose="020F0502020204030204" pitchFamily="34" charset="0"/>
                <a:cs typeface="Calibri" panose="020F0502020204030204" pitchFamily="34" charset="0"/>
              </a:rPr>
              <a:t>If the level is high, ensure the blood sample was drawn from an appropriate location.</a:t>
            </a:r>
            <a:endParaRPr lang="en-US" sz="28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23A048A-1F2A-12E1-2B16-CC63FC6E336E}"/>
              </a:ext>
            </a:extLst>
          </p:cNvPr>
          <p:cNvSpPr txBox="1"/>
          <p:nvPr/>
        </p:nvSpPr>
        <p:spPr>
          <a:xfrm>
            <a:off x="5964331" y="6297566"/>
            <a:ext cx="6094959" cy="584775"/>
          </a:xfrm>
          <a:prstGeom prst="rect">
            <a:avLst/>
          </a:prstGeom>
          <a:noFill/>
        </p:spPr>
        <p:txBody>
          <a:bodyPr wrap="square">
            <a:spAutoFit/>
          </a:bodyPr>
          <a:lstStyle/>
          <a:p>
            <a:pPr algn="r"/>
            <a:r>
              <a:rPr lang="en-US" sz="1600" dirty="0">
                <a:latin typeface="Calibri" panose="020F0502020204030204" pitchFamily="34" charset="0"/>
                <a:cs typeface="Calibri" panose="020F0502020204030204" pitchFamily="34" charset="0"/>
              </a:rPr>
              <a:t>M</a:t>
            </a:r>
            <a:r>
              <a:rPr lang="en-US" sz="1600" b="0" i="0" dirty="0">
                <a:effectLst/>
                <a:latin typeface="Calibri" panose="020F0502020204030204" pitchFamily="34" charset="0"/>
                <a:cs typeface="Calibri" panose="020F0502020204030204" pitchFamily="34" charset="0"/>
              </a:rPr>
              <a:t>ayer K et al. </a:t>
            </a:r>
            <a:r>
              <a:rPr lang="en-US" sz="1600" b="0" i="0" dirty="0" err="1">
                <a:effectLst/>
                <a:latin typeface="Calibri" panose="020F0502020204030204" pitchFamily="34" charset="0"/>
                <a:cs typeface="Calibri" panose="020F0502020204030204" pitchFamily="34" charset="0"/>
              </a:rPr>
              <a:t>ournal</a:t>
            </a:r>
            <a:r>
              <a:rPr lang="en-US" sz="1600" b="0" i="0" dirty="0">
                <a:effectLst/>
                <a:latin typeface="Calibri" panose="020F0502020204030204" pitchFamily="34" charset="0"/>
                <a:cs typeface="Calibri" panose="020F0502020204030204" pitchFamily="34" charset="0"/>
              </a:rPr>
              <a:t> of Parenteral and Enteral Nutrition</a:t>
            </a:r>
            <a:r>
              <a:rPr lang="en-US" sz="1600" dirty="0">
                <a:latin typeface="Calibri" panose="020F0502020204030204" pitchFamily="34" charset="0"/>
                <a:cs typeface="Calibri" panose="020F0502020204030204" pitchFamily="34" charset="0"/>
              </a:rPr>
              <a:t> </a:t>
            </a:r>
            <a:r>
              <a:rPr lang="en-US" sz="1600" b="0" i="0" dirty="0">
                <a:effectLst/>
                <a:latin typeface="Calibri" panose="020F0502020204030204" pitchFamily="34" charset="0"/>
                <a:cs typeface="Calibri" panose="020F0502020204030204" pitchFamily="34" charset="0"/>
              </a:rPr>
              <a:t>2020</a:t>
            </a:r>
            <a:r>
              <a:rPr lang="en-US" sz="1600" dirty="0">
                <a:latin typeface="Calibri" panose="020F0502020204030204" pitchFamily="34" charset="0"/>
                <a:cs typeface="Calibri" panose="020F0502020204030204" pitchFamily="34" charset="0"/>
              </a:rPr>
              <a:t> </a:t>
            </a:r>
            <a:br>
              <a:rPr lang="en-US" sz="1600" dirty="0">
                <a:latin typeface="Calibri" panose="020F0502020204030204" pitchFamily="34" charset="0"/>
                <a:cs typeface="Calibri" panose="020F0502020204030204" pitchFamily="34" charset="0"/>
              </a:rPr>
            </a:br>
            <a:endParaRPr lang="en-US" sz="1600" dirty="0">
              <a:latin typeface="Calibri" panose="020F0502020204030204" pitchFamily="34" charset="0"/>
              <a:cs typeface="Calibri" panose="020F0502020204030204" pitchFamily="34" charset="0"/>
            </a:endParaRPr>
          </a:p>
        </p:txBody>
      </p:sp>
      <p:pic>
        <p:nvPicPr>
          <p:cNvPr id="8" name="Audio 7">
            <a:hlinkClick r:id="" action="ppaction://media"/>
            <a:extLst>
              <a:ext uri="{FF2B5EF4-FFF2-40B4-BE49-F238E27FC236}">
                <a16:creationId xmlns:a16="http://schemas.microsoft.com/office/drawing/2014/main" id="{5F8FDB55-AF71-4642-F89C-11D5EAC373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245267"/>
      </p:ext>
    </p:extLst>
  </p:cSld>
  <p:clrMapOvr>
    <a:masterClrMapping/>
  </p:clrMapOvr>
  <mc:AlternateContent xmlns:mc="http://schemas.openxmlformats.org/markup-compatibility/2006" xmlns:p14="http://schemas.microsoft.com/office/powerpoint/2010/main">
    <mc:Choice Requires="p14">
      <p:transition spd="slow" p14:dur="2000" advTm="60407"/>
    </mc:Choice>
    <mc:Fallback xmlns="">
      <p:transition spd="slow" advTm="6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B173C-B3E2-C9E4-D59E-63BA139F09C9}"/>
              </a:ext>
            </a:extLst>
          </p:cNvPr>
          <p:cNvSpPr>
            <a:spLocks noGrp="1"/>
          </p:cNvSpPr>
          <p:nvPr>
            <p:ph type="ctrTitle"/>
          </p:nvPr>
        </p:nvSpPr>
        <p:spPr>
          <a:xfrm>
            <a:off x="360217" y="2131640"/>
            <a:ext cx="11471565" cy="1739347"/>
          </a:xfrm>
        </p:spPr>
        <p:txBody>
          <a:bodyPr>
            <a:normAutofit/>
          </a:bodyPr>
          <a:lstStyle/>
          <a:p>
            <a:r>
              <a:rPr lang="vi-VN" sz="4000" b="1" dirty="0">
                <a:latin typeface="Calibri" panose="020F0502020204030204" pitchFamily="34" charset="0"/>
                <a:cs typeface="Calibri" panose="020F0502020204030204" pitchFamily="34" charset="0"/>
              </a:rPr>
              <a:t>CONTRAINDICATIONS/ use with caution for ILE</a:t>
            </a:r>
            <a:endParaRPr lang="en-US" sz="4000" dirty="0"/>
          </a:p>
        </p:txBody>
      </p:sp>
      <p:pic>
        <p:nvPicPr>
          <p:cNvPr id="5" name="Audio 4">
            <a:hlinkClick r:id="" action="ppaction://media"/>
            <a:extLst>
              <a:ext uri="{FF2B5EF4-FFF2-40B4-BE49-F238E27FC236}">
                <a16:creationId xmlns:a16="http://schemas.microsoft.com/office/drawing/2014/main" id="{671BDC80-FE3F-B05E-9BDF-9454F92DE9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36450900"/>
      </p:ext>
    </p:extLst>
  </p:cSld>
  <p:clrMapOvr>
    <a:masterClrMapping/>
  </p:clrMapOvr>
  <p:transition spd="slow" advTm="1191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41AD6-6B52-DC60-0176-91F9D4FA1877}"/>
              </a:ext>
            </a:extLst>
          </p:cNvPr>
          <p:cNvSpPr>
            <a:spLocks noGrp="1"/>
          </p:cNvSpPr>
          <p:nvPr>
            <p:ph type="title"/>
          </p:nvPr>
        </p:nvSpPr>
        <p:spPr/>
        <p:txBody>
          <a:bodyPr>
            <a:normAutofit/>
          </a:bodyPr>
          <a:lstStyle/>
          <a:p>
            <a:pPr algn="ctr"/>
            <a:r>
              <a:rPr lang="vi-VN" sz="3600" b="1" dirty="0">
                <a:latin typeface="Calibri" panose="020F0502020204030204" pitchFamily="34" charset="0"/>
                <a:cs typeface="Calibri" panose="020F0502020204030204" pitchFamily="34" charset="0"/>
              </a:rPr>
              <a:t>CONTRAINDICATIONS or use with caution</a:t>
            </a:r>
            <a:endParaRPr lang="en-US" sz="36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F0EA4C7-FF30-85C8-F1EC-53900AAC58FB}"/>
              </a:ext>
            </a:extLst>
          </p:cNvPr>
          <p:cNvSpPr txBox="1"/>
          <p:nvPr/>
        </p:nvSpPr>
        <p:spPr>
          <a:xfrm>
            <a:off x="5911780" y="6243581"/>
            <a:ext cx="6096000" cy="340734"/>
          </a:xfrm>
          <a:prstGeom prst="rect">
            <a:avLst/>
          </a:prstGeom>
          <a:noFill/>
        </p:spPr>
        <p:txBody>
          <a:bodyPr wrap="square">
            <a:spAutoFit/>
          </a:bodyPr>
          <a:lstStyle/>
          <a:p>
            <a:pPr marR="0" lvl="0" algn="r">
              <a:lnSpc>
                <a:spcPct val="150000"/>
              </a:lnSpc>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Raman M et al (2017). Parenteral Nutrition and Lipids. Review. Nutrients, 9, 388</a:t>
            </a:r>
          </a:p>
        </p:txBody>
      </p:sp>
      <p:sp>
        <p:nvSpPr>
          <p:cNvPr id="6" name="Content Placeholder 5">
            <a:extLst>
              <a:ext uri="{FF2B5EF4-FFF2-40B4-BE49-F238E27FC236}">
                <a16:creationId xmlns:a16="http://schemas.microsoft.com/office/drawing/2014/main" id="{84074BB4-6125-DB16-D7A1-456625B7C725}"/>
              </a:ext>
            </a:extLst>
          </p:cNvPr>
          <p:cNvSpPr>
            <a:spLocks noGrp="1"/>
          </p:cNvSpPr>
          <p:nvPr>
            <p:ph idx="1"/>
          </p:nvPr>
        </p:nvSpPr>
        <p:spPr/>
        <p:txBody>
          <a:bodyPr>
            <a:normAutofit/>
          </a:bodyPr>
          <a:lstStyle/>
          <a:p>
            <a:r>
              <a:rPr lang="vi-VN" sz="2800" dirty="0">
                <a:latin typeface="Calibri" panose="020F0502020204030204" pitchFamily="34" charset="0"/>
                <a:cs typeface="Calibri" panose="020F0502020204030204" pitchFamily="34" charset="0"/>
              </a:rPr>
              <a:t>Severe hyperlipidemia (hypertriglyceridemia –associated acute panreatitis).</a:t>
            </a:r>
          </a:p>
          <a:p>
            <a:r>
              <a:rPr lang="vi-VN" sz="2800" dirty="0">
                <a:latin typeface="Calibri" panose="020F0502020204030204" pitchFamily="34" charset="0"/>
                <a:cs typeface="Calibri" panose="020F0502020204030204" pitchFamily="34" charset="0"/>
              </a:rPr>
              <a:t>Critically ill adults with shock.</a:t>
            </a:r>
          </a:p>
          <a:p>
            <a:r>
              <a:rPr lang="vi-VN" sz="2800" dirty="0">
                <a:latin typeface="Calibri" panose="020F0502020204030204" pitchFamily="34" charset="0"/>
                <a:cs typeface="Calibri" panose="020F0502020204030204" pitchFamily="34" charset="0"/>
              </a:rPr>
              <a:t>Embolism.</a:t>
            </a:r>
          </a:p>
          <a:p>
            <a:r>
              <a:rPr lang="vi-VN" sz="2800" dirty="0">
                <a:latin typeface="Calibri" panose="020F0502020204030204" pitchFamily="34" charset="0"/>
                <a:cs typeface="Calibri" panose="020F0502020204030204" pitchFamily="34" charset="0"/>
              </a:rPr>
              <a:t>Severe liver insufficiency.</a:t>
            </a:r>
          </a:p>
          <a:p>
            <a:r>
              <a:rPr lang="vi-VN" sz="2800" dirty="0">
                <a:latin typeface="Calibri" panose="020F0502020204030204" pitchFamily="34" charset="0"/>
                <a:cs typeface="Calibri" panose="020F0502020204030204" pitchFamily="34" charset="0"/>
              </a:rPr>
              <a:t>Undefined coma status.</a:t>
            </a:r>
          </a:p>
          <a:p>
            <a:r>
              <a:rPr lang="vi-VN" sz="2800" dirty="0">
                <a:latin typeface="Calibri" panose="020F0502020204030204" pitchFamily="34" charset="0"/>
                <a:cs typeface="Calibri" panose="020F0502020204030204" pitchFamily="34" charset="0"/>
              </a:rPr>
              <a:t>Recent cardiac infarction.</a:t>
            </a:r>
          </a:p>
          <a:p>
            <a:endParaRPr lang="vi-VN"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p:txBody>
      </p:sp>
      <p:pic>
        <p:nvPicPr>
          <p:cNvPr id="7" name="Audio 6">
            <a:hlinkClick r:id="" action="ppaction://media"/>
            <a:extLst>
              <a:ext uri="{FF2B5EF4-FFF2-40B4-BE49-F238E27FC236}">
                <a16:creationId xmlns:a16="http://schemas.microsoft.com/office/drawing/2014/main" id="{DC12E467-C931-3756-3F30-3E102BA188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44298625"/>
      </p:ext>
    </p:extLst>
  </p:cSld>
  <p:clrMapOvr>
    <a:masterClrMapping/>
  </p:clrMapOvr>
  <mc:AlternateContent xmlns:mc="http://schemas.openxmlformats.org/markup-compatibility/2006" xmlns:p14="http://schemas.microsoft.com/office/powerpoint/2010/main">
    <mc:Choice Requires="p14">
      <p:transition spd="slow" p14:dur="2000" advTm="26404"/>
    </mc:Choice>
    <mc:Fallback xmlns="">
      <p:transition spd="slow" advTm="2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B173C-B3E2-C9E4-D59E-63BA139F09C9}"/>
              </a:ext>
            </a:extLst>
          </p:cNvPr>
          <p:cNvSpPr>
            <a:spLocks noGrp="1"/>
          </p:cNvSpPr>
          <p:nvPr>
            <p:ph type="ctrTitle"/>
          </p:nvPr>
        </p:nvSpPr>
        <p:spPr>
          <a:xfrm>
            <a:off x="360217" y="2131640"/>
            <a:ext cx="11471565" cy="1739347"/>
          </a:xfrm>
        </p:spPr>
        <p:txBody>
          <a:bodyPr>
            <a:normAutofit/>
          </a:bodyPr>
          <a:lstStyle/>
          <a:p>
            <a:r>
              <a:rPr lang="vi-VN" sz="4000" b="1" dirty="0">
                <a:latin typeface="Calibri" panose="020F0502020204030204" pitchFamily="34" charset="0"/>
                <a:cs typeface="Calibri" panose="020F0502020204030204" pitchFamily="34" charset="0"/>
              </a:rPr>
              <a:t>Effects of FATTY ACID </a:t>
            </a:r>
            <a:r>
              <a:rPr lang="en-US" sz="4000" b="1" dirty="0">
                <a:latin typeface="Calibri" panose="020F0502020204030204" pitchFamily="34" charset="0"/>
                <a:cs typeface="Calibri" panose="020F0502020204030204" pitchFamily="34" charset="0"/>
              </a:rPr>
              <a:t>in </a:t>
            </a:r>
            <a:r>
              <a:rPr lang="en-US" sz="4000" b="1" dirty="0" err="1">
                <a:latin typeface="Calibri" panose="020F0502020204030204" pitchFamily="34" charset="0"/>
                <a:cs typeface="Calibri" panose="020F0502020204030204" pitchFamily="34" charset="0"/>
              </a:rPr>
              <a:t>ile</a:t>
            </a:r>
            <a:r>
              <a:rPr lang="en-US" sz="4000" b="1" dirty="0">
                <a:latin typeface="Calibri" panose="020F0502020204030204" pitchFamily="34" charset="0"/>
                <a:cs typeface="Calibri" panose="020F0502020204030204" pitchFamily="34" charset="0"/>
              </a:rPr>
              <a:t> on </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CLINICAL outcome</a:t>
            </a:r>
            <a:endParaRPr lang="en-US" sz="4000" dirty="0"/>
          </a:p>
        </p:txBody>
      </p:sp>
      <p:pic>
        <p:nvPicPr>
          <p:cNvPr id="5" name="Audio 4">
            <a:hlinkClick r:id="" action="ppaction://media"/>
            <a:extLst>
              <a:ext uri="{FF2B5EF4-FFF2-40B4-BE49-F238E27FC236}">
                <a16:creationId xmlns:a16="http://schemas.microsoft.com/office/drawing/2014/main" id="{7C278050-7DC4-D10C-7C5C-40B0D302AF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2017208"/>
      </p:ext>
    </p:extLst>
  </p:cSld>
  <p:clrMapOvr>
    <a:masterClrMapping/>
  </p:clrMapOvr>
  <p:transition spd="slow" advTm="1779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B5EA-C813-30BA-1B0E-4E4FA535471D}"/>
              </a:ext>
            </a:extLst>
          </p:cNvPr>
          <p:cNvSpPr>
            <a:spLocks noGrp="1"/>
          </p:cNvSpPr>
          <p:nvPr>
            <p:ph type="title"/>
          </p:nvPr>
        </p:nvSpPr>
        <p:spPr>
          <a:xfrm>
            <a:off x="315686" y="288926"/>
            <a:ext cx="11549741" cy="1508760"/>
          </a:xfrm>
        </p:spPr>
        <p:txBody>
          <a:bodyPr>
            <a:normAutofit/>
          </a:bodyPr>
          <a:lstStyle/>
          <a:p>
            <a:pPr algn="ctr"/>
            <a:r>
              <a:rPr lang="en-US" sz="3600" b="1" dirty="0">
                <a:latin typeface="Calibri" panose="020F0502020204030204" pitchFamily="34" charset="0"/>
                <a:cs typeface="Calibri" panose="020F0502020204030204" pitchFamily="34" charset="0"/>
              </a:rPr>
              <a:t>GENERATIONS OF ILE HAVE MANY EFFECTS ON  Inflammation and immunity</a:t>
            </a:r>
          </a:p>
        </p:txBody>
      </p:sp>
      <p:graphicFrame>
        <p:nvGraphicFramePr>
          <p:cNvPr id="4" name="Diagram 3">
            <a:extLst>
              <a:ext uri="{FF2B5EF4-FFF2-40B4-BE49-F238E27FC236}">
                <a16:creationId xmlns:a16="http://schemas.microsoft.com/office/drawing/2014/main" id="{6BFABF47-1C05-FAB5-2640-F6C90F9AAC82}"/>
              </a:ext>
            </a:extLst>
          </p:cNvPr>
          <p:cNvGraphicFramePr/>
          <p:nvPr>
            <p:extLst>
              <p:ext uri="{D42A27DB-BD31-4B8C-83A1-F6EECF244321}">
                <p14:modId xmlns:p14="http://schemas.microsoft.com/office/powerpoint/2010/main" val="3451433324"/>
              </p:ext>
            </p:extLst>
          </p:nvPr>
        </p:nvGraphicFramePr>
        <p:xfrm>
          <a:off x="762000" y="2001520"/>
          <a:ext cx="10657114" cy="43775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E263EDC1-B0BE-FCFF-1CE5-DAA33D0F5C3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1512362"/>
      </p:ext>
    </p:extLst>
  </p:cSld>
  <p:clrMapOvr>
    <a:masterClrMapping/>
  </p:clrMapOvr>
  <mc:AlternateContent xmlns:mc="http://schemas.openxmlformats.org/markup-compatibility/2006" xmlns:p14="http://schemas.microsoft.com/office/powerpoint/2010/main">
    <mc:Choice Requires="p14">
      <p:transition spd="slow" p14:dur="1600" advTm="35226">
        <p14:gallery dir="l"/>
      </p:transition>
    </mc:Choice>
    <mc:Fallback xmlns="">
      <p:transition spd="slow" advTm="35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4"/>
          <p:cNvGraphicFramePr>
            <a:graphicFrameLocks/>
          </p:cNvGraphicFramePr>
          <p:nvPr>
            <p:extLst>
              <p:ext uri="{D42A27DB-BD31-4B8C-83A1-F6EECF244321}">
                <p14:modId xmlns:p14="http://schemas.microsoft.com/office/powerpoint/2010/main" val="1469537368"/>
              </p:ext>
            </p:extLst>
          </p:nvPr>
        </p:nvGraphicFramePr>
        <p:xfrm>
          <a:off x="942734" y="1945984"/>
          <a:ext cx="10245899" cy="4271718"/>
        </p:xfrm>
        <a:graphic>
          <a:graphicData uri="http://schemas.openxmlformats.org/drawingml/2006/table">
            <a:tbl>
              <a:tblPr firstRow="1" bandRow="1">
                <a:tableStyleId>{69012ECD-51FC-41F1-AA8D-1B2483CD663E}</a:tableStyleId>
              </a:tblPr>
              <a:tblGrid>
                <a:gridCol w="1820852">
                  <a:extLst>
                    <a:ext uri="{9D8B030D-6E8A-4147-A177-3AD203B41FA5}">
                      <a16:colId xmlns:a16="http://schemas.microsoft.com/office/drawing/2014/main" val="20000"/>
                    </a:ext>
                  </a:extLst>
                </a:gridCol>
                <a:gridCol w="2808349">
                  <a:extLst>
                    <a:ext uri="{9D8B030D-6E8A-4147-A177-3AD203B41FA5}">
                      <a16:colId xmlns:a16="http://schemas.microsoft.com/office/drawing/2014/main" val="20001"/>
                    </a:ext>
                  </a:extLst>
                </a:gridCol>
                <a:gridCol w="2808349">
                  <a:extLst>
                    <a:ext uri="{9D8B030D-6E8A-4147-A177-3AD203B41FA5}">
                      <a16:colId xmlns:a16="http://schemas.microsoft.com/office/drawing/2014/main" val="20002"/>
                    </a:ext>
                  </a:extLst>
                </a:gridCol>
                <a:gridCol w="2808349">
                  <a:extLst>
                    <a:ext uri="{9D8B030D-6E8A-4147-A177-3AD203B41FA5}">
                      <a16:colId xmlns:a16="http://schemas.microsoft.com/office/drawing/2014/main" val="20003"/>
                    </a:ext>
                  </a:extLst>
                </a:gridCol>
              </a:tblGrid>
              <a:tr h="381345">
                <a:tc>
                  <a:txBody>
                    <a:bodyPr/>
                    <a:lstStyle/>
                    <a:p>
                      <a:pPr>
                        <a:lnSpc>
                          <a:spcPct val="115000"/>
                        </a:lnSpc>
                        <a:spcAft>
                          <a:spcPts val="0"/>
                        </a:spcAft>
                      </a:pPr>
                      <a:endParaRPr lang="en-GB" sz="1600" b="1" spc="300">
                        <a:solidFill>
                          <a:schemeClr val="bg1"/>
                        </a:solidFill>
                        <a:latin typeface="Calibri" panose="020F0502020204030204" pitchFamily="34" charset="0"/>
                        <a:ea typeface="Times New Roman"/>
                        <a:cs typeface="Calibri" panose="020F0502020204030204" pitchFamily="34" charset="0"/>
                      </a:endParaRPr>
                    </a:p>
                  </a:txBody>
                  <a:tcPr marL="68562" marR="68562" marT="71981" marB="71981" anchor="ctr">
                    <a:lnL w="28575"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15000"/>
                        </a:lnSpc>
                        <a:spcAft>
                          <a:spcPts val="0"/>
                        </a:spcAft>
                      </a:pPr>
                      <a:r>
                        <a:rPr lang="en-US" sz="1600" b="1" spc="0">
                          <a:solidFill>
                            <a:schemeClr val="bg1"/>
                          </a:solidFill>
                          <a:latin typeface="Calibri" panose="020F0502020204030204" pitchFamily="34" charset="0"/>
                          <a:cs typeface="Calibri" panose="020F0502020204030204" pitchFamily="34" charset="0"/>
                        </a:rPr>
                        <a:t>SOYBEAN OIL</a:t>
                      </a:r>
                      <a:endParaRPr lang="en-GB" sz="1600" b="1" spc="0">
                        <a:solidFill>
                          <a:schemeClr val="bg1"/>
                        </a:solidFill>
                        <a:latin typeface="Calibri" panose="020F0502020204030204" pitchFamily="34" charset="0"/>
                        <a:ea typeface="Times New Roman"/>
                        <a:cs typeface="Calibri" panose="020F0502020204030204" pitchFamily="34" charset="0"/>
                      </a:endParaRPr>
                    </a:p>
                  </a:txBody>
                  <a:tcPr marL="68562" marR="68562" marT="71981" marB="71981"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15000"/>
                        </a:lnSpc>
                        <a:spcAft>
                          <a:spcPts val="0"/>
                        </a:spcAft>
                      </a:pPr>
                      <a:r>
                        <a:rPr lang="en-US" sz="1600" b="1" spc="0" dirty="0">
                          <a:solidFill>
                            <a:schemeClr val="bg1"/>
                          </a:solidFill>
                          <a:latin typeface="Calibri" panose="020F0502020204030204" pitchFamily="34" charset="0"/>
                          <a:cs typeface="Calibri" panose="020F0502020204030204" pitchFamily="34" charset="0"/>
                        </a:rPr>
                        <a:t>OLIVE OIL</a:t>
                      </a:r>
                      <a:endParaRPr lang="en-GB" sz="1600" b="1" spc="0" dirty="0">
                        <a:solidFill>
                          <a:schemeClr val="bg1"/>
                        </a:solidFill>
                        <a:latin typeface="Calibri" panose="020F0502020204030204" pitchFamily="34" charset="0"/>
                        <a:ea typeface="Times New Roman"/>
                        <a:cs typeface="Calibri" panose="020F0502020204030204" pitchFamily="34" charset="0"/>
                      </a:endParaRPr>
                    </a:p>
                  </a:txBody>
                  <a:tcPr marL="68562" marR="68562" marT="71981" marB="71981"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15000"/>
                        </a:lnSpc>
                        <a:spcAft>
                          <a:spcPts val="0"/>
                        </a:spcAft>
                      </a:pPr>
                      <a:r>
                        <a:rPr lang="en-US" sz="1600" b="1" spc="0">
                          <a:solidFill>
                            <a:schemeClr val="bg1"/>
                          </a:solidFill>
                          <a:latin typeface="Calibri" panose="020F0502020204030204" pitchFamily="34" charset="0"/>
                          <a:cs typeface="Calibri" panose="020F0502020204030204" pitchFamily="34" charset="0"/>
                        </a:rPr>
                        <a:t>FISH OIL</a:t>
                      </a:r>
                      <a:endParaRPr lang="en-GB" sz="1600" b="1" spc="0">
                        <a:solidFill>
                          <a:schemeClr val="bg1"/>
                        </a:solidFill>
                        <a:latin typeface="Calibri" panose="020F0502020204030204" pitchFamily="34" charset="0"/>
                        <a:ea typeface="Times New Roman"/>
                        <a:cs typeface="Calibri" panose="020F0502020204030204" pitchFamily="34" charset="0"/>
                      </a:endParaRPr>
                    </a:p>
                  </a:txBody>
                  <a:tcPr marL="68562" marR="68562" marT="71981" marB="71981" anchor="ctr">
                    <a:lnL w="12700" cap="flat" cmpd="sng" algn="ctr">
                      <a:solidFill>
                        <a:schemeClr val="bg2"/>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834906">
                <a:tc>
                  <a:txBody>
                    <a:bodyPr/>
                    <a:lstStyle/>
                    <a:p>
                      <a:pPr>
                        <a:lnSpc>
                          <a:spcPct val="120000"/>
                        </a:lnSpc>
                        <a:spcBef>
                          <a:spcPts val="600"/>
                        </a:spcBef>
                        <a:spcAft>
                          <a:spcPts val="600"/>
                        </a:spcAft>
                      </a:pPr>
                      <a:r>
                        <a:rPr lang="en-US" sz="1600" b="1">
                          <a:solidFill>
                            <a:schemeClr val="bg1"/>
                          </a:solidFill>
                          <a:latin typeface="Calibri" panose="020F0502020204030204" pitchFamily="34" charset="0"/>
                          <a:cs typeface="Calibri" panose="020F0502020204030204" pitchFamily="34" charset="0"/>
                        </a:rPr>
                        <a:t>Predominant fatty acids:</a:t>
                      </a:r>
                      <a:endParaRPr lang="en-GB" sz="1600" b="1" i="1">
                        <a:solidFill>
                          <a:schemeClr val="bg1"/>
                        </a:solidFill>
                        <a:latin typeface="Calibri" panose="020F0502020204030204" pitchFamily="34" charset="0"/>
                        <a:ea typeface="Times New Roman"/>
                        <a:cs typeface="Calibri" panose="020F0502020204030204" pitchFamily="34" charset="0"/>
                      </a:endParaRPr>
                    </a:p>
                  </a:txBody>
                  <a:tcPr marL="503869" marR="71981" marT="71981" marB="71981" anchor="ctr">
                    <a:lnL w="28575"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00000"/>
                        </a:lnSpc>
                        <a:spcBef>
                          <a:spcPts val="0"/>
                        </a:spcBef>
                        <a:spcAft>
                          <a:spcPts val="600"/>
                        </a:spcAft>
                      </a:pPr>
                      <a:r>
                        <a:rPr lang="en-US" sz="1600" b="1" baseline="0">
                          <a:solidFill>
                            <a:schemeClr val="bg1"/>
                          </a:solidFill>
                          <a:latin typeface="Calibri" panose="020F0502020204030204" pitchFamily="34" charset="0"/>
                          <a:cs typeface="Calibri" panose="020F0502020204030204" pitchFamily="34" charset="0"/>
                        </a:rPr>
                        <a:t>ω-6 PUFA</a:t>
                      </a:r>
                    </a:p>
                    <a:p>
                      <a:pPr algn="ctr">
                        <a:lnSpc>
                          <a:spcPct val="100000"/>
                        </a:lnSpc>
                        <a:spcBef>
                          <a:spcPts val="0"/>
                        </a:spcBef>
                        <a:spcAft>
                          <a:spcPts val="600"/>
                        </a:spcAft>
                      </a:pPr>
                      <a:r>
                        <a:rPr lang="en-US" sz="1600" b="1" kern="1200" baseline="0">
                          <a:solidFill>
                            <a:schemeClr val="bg1"/>
                          </a:solidFill>
                          <a:latin typeface="Calibri" panose="020F0502020204030204" pitchFamily="34" charset="0"/>
                          <a:cs typeface="Calibri" panose="020F0502020204030204" pitchFamily="34" charset="0"/>
                        </a:rPr>
                        <a:t>(≥2 double bonds in carbon chain)</a:t>
                      </a:r>
                      <a:r>
                        <a:rPr lang="en-US" sz="1600" b="1" kern="1200" baseline="30000">
                          <a:solidFill>
                            <a:schemeClr val="bg1"/>
                          </a:solidFill>
                          <a:latin typeface="Calibri" panose="020F0502020204030204" pitchFamily="34" charset="0"/>
                          <a:cs typeface="Calibri" panose="020F0502020204030204" pitchFamily="34" charset="0"/>
                        </a:rPr>
                        <a:t>1</a:t>
                      </a:r>
                      <a:endParaRPr lang="en-GB" sz="1600" b="1" kern="1200" baseline="30000">
                        <a:solidFill>
                          <a:schemeClr val="bg1"/>
                        </a:solidFill>
                        <a:latin typeface="Calibri" panose="020F0502020204030204" pitchFamily="34" charset="0"/>
                        <a:ea typeface="Times New Roman"/>
                        <a:cs typeface="Calibri" panose="020F0502020204030204" pitchFamily="34" charset="0"/>
                      </a:endParaRPr>
                    </a:p>
                  </a:txBody>
                  <a:tcPr marL="68562" marR="68562" marT="71981" marB="71981"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270510" indent="-270510" algn="ctr">
                        <a:lnSpc>
                          <a:spcPct val="100000"/>
                        </a:lnSpc>
                        <a:spcBef>
                          <a:spcPts val="0"/>
                        </a:spcBef>
                        <a:spcAft>
                          <a:spcPts val="600"/>
                        </a:spcAft>
                        <a:tabLst>
                          <a:tab pos="270510" algn="l"/>
                        </a:tabLst>
                      </a:pPr>
                      <a:r>
                        <a:rPr lang="en-US" sz="1600" b="1" baseline="0" dirty="0">
                          <a:solidFill>
                            <a:schemeClr val="bg1"/>
                          </a:solidFill>
                          <a:latin typeface="Calibri" panose="020F0502020204030204" pitchFamily="34" charset="0"/>
                          <a:cs typeface="Calibri" panose="020F0502020204030204" pitchFamily="34" charset="0"/>
                        </a:rPr>
                        <a:t>ω-9 MUFA</a:t>
                      </a:r>
                    </a:p>
                    <a:p>
                      <a:pPr marL="0" indent="-270510" algn="ctr">
                        <a:lnSpc>
                          <a:spcPct val="100000"/>
                        </a:lnSpc>
                        <a:spcBef>
                          <a:spcPts val="0"/>
                        </a:spcBef>
                        <a:spcAft>
                          <a:spcPts val="600"/>
                        </a:spcAft>
                        <a:tabLst>
                          <a:tab pos="270510" algn="l"/>
                        </a:tabLst>
                      </a:pPr>
                      <a:r>
                        <a:rPr lang="en-US" sz="1600" b="1" kern="1200" baseline="0" dirty="0">
                          <a:solidFill>
                            <a:schemeClr val="bg1"/>
                          </a:solidFill>
                          <a:latin typeface="Calibri" panose="020F0502020204030204" pitchFamily="34" charset="0"/>
                          <a:cs typeface="Calibri" panose="020F0502020204030204" pitchFamily="34" charset="0"/>
                        </a:rPr>
                        <a:t>(</a:t>
                      </a:r>
                      <a:r>
                        <a:rPr lang="en-GB" sz="1600" b="1" kern="1200" baseline="0" dirty="0">
                          <a:solidFill>
                            <a:schemeClr val="bg1"/>
                          </a:solidFill>
                          <a:latin typeface="Calibri" panose="020F0502020204030204" pitchFamily="34" charset="0"/>
                          <a:cs typeface="Calibri" panose="020F0502020204030204" pitchFamily="34" charset="0"/>
                        </a:rPr>
                        <a:t>1 double bond in carbon chain)</a:t>
                      </a:r>
                      <a:r>
                        <a:rPr lang="en-US" sz="1600" b="1" kern="1200" baseline="30000" dirty="0">
                          <a:solidFill>
                            <a:schemeClr val="bg1"/>
                          </a:solidFill>
                          <a:latin typeface="Calibri" panose="020F0502020204030204" pitchFamily="34" charset="0"/>
                          <a:cs typeface="Calibri" panose="020F0502020204030204" pitchFamily="34" charset="0"/>
                        </a:rPr>
                        <a:t>1</a:t>
                      </a:r>
                      <a:endParaRPr lang="en-GB" sz="1600" b="1" kern="1200" baseline="0" dirty="0">
                        <a:solidFill>
                          <a:schemeClr val="bg1"/>
                        </a:solidFill>
                        <a:latin typeface="Calibri" panose="020F0502020204030204" pitchFamily="34" charset="0"/>
                        <a:ea typeface="Times New Roman"/>
                        <a:cs typeface="Calibri" panose="020F0502020204030204" pitchFamily="34" charset="0"/>
                      </a:endParaRPr>
                    </a:p>
                  </a:txBody>
                  <a:tcPr marL="68562" marR="68562" marT="71981" marB="71981"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marL="270510" indent="-270510" algn="ctr">
                        <a:lnSpc>
                          <a:spcPct val="100000"/>
                        </a:lnSpc>
                        <a:spcBef>
                          <a:spcPts val="0"/>
                        </a:spcBef>
                        <a:spcAft>
                          <a:spcPts val="600"/>
                        </a:spcAft>
                        <a:tabLst>
                          <a:tab pos="270510" algn="l"/>
                        </a:tabLst>
                      </a:pPr>
                      <a:r>
                        <a:rPr lang="en-US" sz="1600" b="1" baseline="0" dirty="0">
                          <a:solidFill>
                            <a:schemeClr val="bg1"/>
                          </a:solidFill>
                          <a:latin typeface="Calibri" panose="020F0502020204030204" pitchFamily="34" charset="0"/>
                          <a:cs typeface="Calibri" panose="020F0502020204030204" pitchFamily="34" charset="0"/>
                        </a:rPr>
                        <a:t>ω-3 PUFA</a:t>
                      </a:r>
                    </a:p>
                    <a:p>
                      <a:pPr marL="0" indent="-270510" algn="ctr">
                        <a:lnSpc>
                          <a:spcPct val="100000"/>
                        </a:lnSpc>
                        <a:spcBef>
                          <a:spcPts val="0"/>
                        </a:spcBef>
                        <a:spcAft>
                          <a:spcPts val="600"/>
                        </a:spcAft>
                        <a:tabLst>
                          <a:tab pos="270510" algn="l"/>
                        </a:tabLst>
                      </a:pPr>
                      <a:r>
                        <a:rPr lang="en-GB" sz="1600" b="1" kern="1200" baseline="0" dirty="0">
                          <a:solidFill>
                            <a:schemeClr val="bg1"/>
                          </a:solidFill>
                          <a:latin typeface="Calibri" panose="020F0502020204030204" pitchFamily="34" charset="0"/>
                          <a:cs typeface="Calibri" panose="020F0502020204030204" pitchFamily="34" charset="0"/>
                        </a:rPr>
                        <a:t>(≥2 double bonds in carbon chain)</a:t>
                      </a:r>
                      <a:r>
                        <a:rPr lang="en-US" sz="1600" b="1" kern="1200" baseline="30000" dirty="0">
                          <a:solidFill>
                            <a:schemeClr val="bg1"/>
                          </a:solidFill>
                          <a:latin typeface="Calibri" panose="020F0502020204030204" pitchFamily="34" charset="0"/>
                          <a:cs typeface="Calibri" panose="020F0502020204030204" pitchFamily="34" charset="0"/>
                        </a:rPr>
                        <a:t>1</a:t>
                      </a:r>
                      <a:endParaRPr lang="en-GB" sz="1600" b="1" kern="1200" baseline="0" dirty="0">
                        <a:solidFill>
                          <a:schemeClr val="bg1"/>
                        </a:solidFill>
                        <a:latin typeface="Calibri" panose="020F0502020204030204" pitchFamily="34" charset="0"/>
                        <a:ea typeface="Times New Roman"/>
                        <a:cs typeface="Calibri" panose="020F0502020204030204" pitchFamily="34" charset="0"/>
                      </a:endParaRPr>
                    </a:p>
                  </a:txBody>
                  <a:tcPr marL="68562" marR="68562" marT="71981" marB="71981" anchor="ctr">
                    <a:lnL w="12700" cap="flat" cmpd="sng" algn="ctr">
                      <a:solidFill>
                        <a:schemeClr val="bg2"/>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808666">
                <a:tc>
                  <a:txBody>
                    <a:bodyPr/>
                    <a:lstStyle/>
                    <a:p>
                      <a:pPr>
                        <a:lnSpc>
                          <a:spcPct val="120000"/>
                        </a:lnSpc>
                        <a:spcBef>
                          <a:spcPts val="600"/>
                        </a:spcBef>
                        <a:spcAft>
                          <a:spcPts val="600"/>
                        </a:spcAft>
                      </a:pPr>
                      <a:r>
                        <a:rPr lang="en-US" sz="1600" b="1" dirty="0">
                          <a:solidFill>
                            <a:schemeClr val="bg1"/>
                          </a:solidFill>
                          <a:latin typeface="Calibri" panose="020F0502020204030204" pitchFamily="34" charset="0"/>
                          <a:cs typeface="Calibri" panose="020F0502020204030204" pitchFamily="34" charset="0"/>
                        </a:rPr>
                        <a:t>Inflammatory effects:</a:t>
                      </a:r>
                      <a:endParaRPr lang="en-GB" sz="1600" b="1" i="1" dirty="0">
                        <a:solidFill>
                          <a:schemeClr val="bg1"/>
                        </a:solidFill>
                        <a:latin typeface="Calibri" panose="020F0502020204030204" pitchFamily="34" charset="0"/>
                        <a:ea typeface="Times New Roman"/>
                        <a:cs typeface="Calibri" panose="020F0502020204030204" pitchFamily="34" charset="0"/>
                      </a:endParaRPr>
                    </a:p>
                  </a:txBody>
                  <a:tcPr marL="503869" marR="71981" marT="71981" marB="71981" anchor="ctr">
                    <a:lnL w="28575"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20000"/>
                        </a:lnSpc>
                        <a:spcBef>
                          <a:spcPts val="600"/>
                        </a:spcBef>
                        <a:spcAft>
                          <a:spcPts val="600"/>
                        </a:spcAft>
                      </a:pPr>
                      <a:r>
                        <a:rPr lang="en-US" sz="1600" b="1">
                          <a:solidFill>
                            <a:schemeClr val="bg1"/>
                          </a:solidFill>
                          <a:latin typeface="Calibri" panose="020F0502020204030204" pitchFamily="34" charset="0"/>
                          <a:cs typeface="Calibri" panose="020F0502020204030204" pitchFamily="34" charset="0"/>
                        </a:rPr>
                        <a:t>Promotes inflammation</a:t>
                      </a:r>
                      <a:r>
                        <a:rPr lang="en-US" sz="1600" b="1" baseline="0">
                          <a:solidFill>
                            <a:schemeClr val="bg1"/>
                          </a:solidFill>
                          <a:latin typeface="Calibri" panose="020F0502020204030204" pitchFamily="34" charset="0"/>
                          <a:cs typeface="Calibri" panose="020F0502020204030204" pitchFamily="34" charset="0"/>
                        </a:rPr>
                        <a:t> </a:t>
                      </a:r>
                      <a:br>
                        <a:rPr lang="en-US" sz="1600" b="1" baseline="0">
                          <a:solidFill>
                            <a:schemeClr val="bg1"/>
                          </a:solidFill>
                          <a:latin typeface="Calibri" panose="020F0502020204030204" pitchFamily="34" charset="0"/>
                          <a:cs typeface="Calibri" panose="020F0502020204030204" pitchFamily="34" charset="0"/>
                        </a:rPr>
                      </a:br>
                      <a:r>
                        <a:rPr lang="en-US" sz="1600" b="1" baseline="0">
                          <a:solidFill>
                            <a:schemeClr val="bg1"/>
                          </a:solidFill>
                          <a:latin typeface="Calibri" panose="020F0502020204030204" pitchFamily="34" charset="0"/>
                          <a:cs typeface="Calibri" panose="020F0502020204030204" pitchFamily="34" charset="0"/>
                        </a:rPr>
                        <a:t>(in excess)</a:t>
                      </a:r>
                      <a:r>
                        <a:rPr lang="en-US" sz="1600" b="1" kern="1200" baseline="30000">
                          <a:solidFill>
                            <a:schemeClr val="bg1"/>
                          </a:solidFill>
                          <a:latin typeface="Calibri" panose="020F0502020204030204" pitchFamily="34" charset="0"/>
                          <a:cs typeface="Calibri" panose="020F0502020204030204" pitchFamily="34" charset="0"/>
                        </a:rPr>
                        <a:t>1</a:t>
                      </a:r>
                      <a:endParaRPr lang="en-GB" sz="1600" b="1" baseline="30000">
                        <a:solidFill>
                          <a:schemeClr val="bg1"/>
                        </a:solidFill>
                        <a:latin typeface="Calibri" panose="020F0502020204030204" pitchFamily="34" charset="0"/>
                        <a:ea typeface="Times New Roman"/>
                        <a:cs typeface="Calibri" panose="020F0502020204030204" pitchFamily="34" charset="0"/>
                      </a:endParaRPr>
                    </a:p>
                  </a:txBody>
                  <a:tcPr marL="68562" marR="68562" marT="71981" marB="71981"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20000"/>
                        </a:lnSpc>
                        <a:spcBef>
                          <a:spcPts val="600"/>
                        </a:spcBef>
                        <a:spcAft>
                          <a:spcPts val="600"/>
                        </a:spcAft>
                      </a:pPr>
                      <a:r>
                        <a:rPr lang="en-US" sz="1600" b="1" dirty="0">
                          <a:solidFill>
                            <a:schemeClr val="bg1"/>
                          </a:solidFill>
                          <a:latin typeface="Calibri" panose="020F0502020204030204" pitchFamily="34" charset="0"/>
                          <a:cs typeface="Calibri" panose="020F0502020204030204" pitchFamily="34" charset="0"/>
                        </a:rPr>
                        <a:t>Relatively</a:t>
                      </a:r>
                      <a:r>
                        <a:rPr lang="en-US" sz="1600" b="1" baseline="0" dirty="0">
                          <a:solidFill>
                            <a:schemeClr val="bg1"/>
                          </a:solidFill>
                          <a:latin typeface="Calibri" panose="020F0502020204030204" pitchFamily="34" charset="0"/>
                          <a:cs typeface="Calibri" panose="020F0502020204030204" pitchFamily="34" charset="0"/>
                        </a:rPr>
                        <a:t> n</a:t>
                      </a:r>
                      <a:r>
                        <a:rPr lang="en-US" sz="1600" b="1" dirty="0">
                          <a:solidFill>
                            <a:schemeClr val="bg1"/>
                          </a:solidFill>
                          <a:latin typeface="Calibri" panose="020F0502020204030204" pitchFamily="34" charset="0"/>
                          <a:cs typeface="Calibri" panose="020F0502020204030204" pitchFamily="34" charset="0"/>
                        </a:rPr>
                        <a:t>eutral</a:t>
                      </a:r>
                      <a:r>
                        <a:rPr lang="en-US" sz="1600" b="1" kern="1200" baseline="30000" dirty="0">
                          <a:solidFill>
                            <a:schemeClr val="bg1"/>
                          </a:solidFill>
                          <a:latin typeface="Calibri" panose="020F0502020204030204" pitchFamily="34" charset="0"/>
                          <a:cs typeface="Calibri" panose="020F0502020204030204" pitchFamily="34" charset="0"/>
                        </a:rPr>
                        <a:t>1</a:t>
                      </a:r>
                      <a:endParaRPr lang="en-GB" sz="1600" b="1" dirty="0">
                        <a:solidFill>
                          <a:schemeClr val="bg1"/>
                        </a:solidFill>
                        <a:latin typeface="Calibri" panose="020F0502020204030204" pitchFamily="34" charset="0"/>
                        <a:ea typeface="Times New Roman"/>
                        <a:cs typeface="Calibri" panose="020F0502020204030204" pitchFamily="34" charset="0"/>
                      </a:endParaRPr>
                    </a:p>
                  </a:txBody>
                  <a:tcPr marL="68562" marR="68562" marT="71981" marB="71981"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20000"/>
                        </a:lnSpc>
                        <a:spcBef>
                          <a:spcPts val="600"/>
                        </a:spcBef>
                        <a:spcAft>
                          <a:spcPts val="600"/>
                        </a:spcAft>
                      </a:pPr>
                      <a:r>
                        <a:rPr lang="en-US" sz="1600" b="1">
                          <a:solidFill>
                            <a:schemeClr val="bg1"/>
                          </a:solidFill>
                          <a:latin typeface="Calibri" panose="020F0502020204030204" pitchFamily="34" charset="0"/>
                          <a:cs typeface="Calibri" panose="020F0502020204030204" pitchFamily="34" charset="0"/>
                        </a:rPr>
                        <a:t>Less pro-inflammatory</a:t>
                      </a:r>
                      <a:r>
                        <a:rPr lang="en-US" sz="1600" b="1" kern="1200" baseline="30000">
                          <a:solidFill>
                            <a:schemeClr val="bg1"/>
                          </a:solidFill>
                          <a:latin typeface="Calibri" panose="020F0502020204030204" pitchFamily="34" charset="0"/>
                          <a:cs typeface="Calibri" panose="020F0502020204030204" pitchFamily="34" charset="0"/>
                        </a:rPr>
                        <a:t>1</a:t>
                      </a:r>
                      <a:endParaRPr lang="en-GB" sz="1600" b="1">
                        <a:solidFill>
                          <a:schemeClr val="bg1"/>
                        </a:solidFill>
                        <a:latin typeface="Calibri" panose="020F0502020204030204" pitchFamily="34" charset="0"/>
                        <a:ea typeface="Times New Roman"/>
                        <a:cs typeface="Calibri" panose="020F0502020204030204" pitchFamily="34" charset="0"/>
                      </a:endParaRPr>
                    </a:p>
                  </a:txBody>
                  <a:tcPr marL="68562" marR="68562" marT="71981" marB="71981" anchor="ctr">
                    <a:lnL w="12700" cap="flat" cmpd="sng" algn="ctr">
                      <a:solidFill>
                        <a:schemeClr val="bg2"/>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808666">
                <a:tc>
                  <a:txBody>
                    <a:bodyPr/>
                    <a:lstStyle/>
                    <a:p>
                      <a:pPr>
                        <a:lnSpc>
                          <a:spcPct val="120000"/>
                        </a:lnSpc>
                        <a:spcBef>
                          <a:spcPts val="0"/>
                        </a:spcBef>
                        <a:spcAft>
                          <a:spcPts val="0"/>
                        </a:spcAft>
                      </a:pPr>
                      <a:r>
                        <a:rPr lang="en-US" sz="1600" b="1">
                          <a:solidFill>
                            <a:schemeClr val="bg1"/>
                          </a:solidFill>
                          <a:latin typeface="Calibri" panose="020F0502020204030204" pitchFamily="34" charset="0"/>
                          <a:cs typeface="Calibri" panose="020F0502020204030204" pitchFamily="34" charset="0"/>
                        </a:rPr>
                        <a:t>Immune </a:t>
                      </a:r>
                    </a:p>
                    <a:p>
                      <a:pPr>
                        <a:lnSpc>
                          <a:spcPct val="120000"/>
                        </a:lnSpc>
                        <a:spcBef>
                          <a:spcPts val="0"/>
                        </a:spcBef>
                        <a:spcAft>
                          <a:spcPts val="0"/>
                        </a:spcAft>
                      </a:pPr>
                      <a:r>
                        <a:rPr lang="en-US" sz="1600" b="1">
                          <a:solidFill>
                            <a:schemeClr val="bg1"/>
                          </a:solidFill>
                          <a:latin typeface="Calibri" panose="020F0502020204030204" pitchFamily="34" charset="0"/>
                          <a:cs typeface="Calibri" panose="020F0502020204030204" pitchFamily="34" charset="0"/>
                        </a:rPr>
                        <a:t>effects:</a:t>
                      </a:r>
                      <a:endParaRPr lang="en-GB" sz="1600" b="1" i="1">
                        <a:solidFill>
                          <a:schemeClr val="bg1"/>
                        </a:solidFill>
                        <a:latin typeface="Calibri" panose="020F0502020204030204" pitchFamily="34" charset="0"/>
                        <a:ea typeface="Times New Roman"/>
                        <a:cs typeface="Calibri" panose="020F0502020204030204" pitchFamily="34" charset="0"/>
                      </a:endParaRPr>
                    </a:p>
                  </a:txBody>
                  <a:tcPr marL="503869" marR="71981" marT="71981" marB="71981" anchor="ctr">
                    <a:lnL w="28575"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20000"/>
                        </a:lnSpc>
                        <a:spcBef>
                          <a:spcPts val="600"/>
                        </a:spcBef>
                        <a:spcAft>
                          <a:spcPts val="600"/>
                        </a:spcAft>
                      </a:pPr>
                      <a:r>
                        <a:rPr lang="en-US" sz="1600" b="1">
                          <a:solidFill>
                            <a:schemeClr val="bg1"/>
                          </a:solidFill>
                          <a:latin typeface="Calibri" panose="020F0502020204030204" pitchFamily="34" charset="0"/>
                          <a:cs typeface="Calibri" panose="020F0502020204030204" pitchFamily="34" charset="0"/>
                        </a:rPr>
                        <a:t>Promotes immunosuppression</a:t>
                      </a:r>
                      <a:br>
                        <a:rPr lang="en-US" sz="1600" b="1">
                          <a:solidFill>
                            <a:schemeClr val="bg1"/>
                          </a:solidFill>
                          <a:latin typeface="Calibri" panose="020F0502020204030204" pitchFamily="34" charset="0"/>
                          <a:cs typeface="Calibri" panose="020F0502020204030204" pitchFamily="34" charset="0"/>
                        </a:rPr>
                      </a:br>
                      <a:r>
                        <a:rPr lang="en-US" sz="1600" b="1">
                          <a:solidFill>
                            <a:schemeClr val="bg1"/>
                          </a:solidFill>
                          <a:latin typeface="Calibri" panose="020F0502020204030204" pitchFamily="34" charset="0"/>
                          <a:cs typeface="Calibri" panose="020F0502020204030204" pitchFamily="34" charset="0"/>
                        </a:rPr>
                        <a:t>(in excess)</a:t>
                      </a:r>
                      <a:r>
                        <a:rPr lang="en-US" sz="1600" b="1" kern="1200" baseline="30000">
                          <a:solidFill>
                            <a:schemeClr val="bg1"/>
                          </a:solidFill>
                          <a:latin typeface="Calibri" panose="020F0502020204030204" pitchFamily="34" charset="0"/>
                          <a:cs typeface="Calibri" panose="020F0502020204030204" pitchFamily="34" charset="0"/>
                        </a:rPr>
                        <a:t>1</a:t>
                      </a:r>
                      <a:endParaRPr lang="en-GB" sz="1600" b="1" baseline="30000">
                        <a:solidFill>
                          <a:schemeClr val="bg1"/>
                        </a:solidFill>
                        <a:latin typeface="Calibri" panose="020F0502020204030204" pitchFamily="34" charset="0"/>
                        <a:ea typeface="Times New Roman"/>
                        <a:cs typeface="Calibri" panose="020F0502020204030204" pitchFamily="34" charset="0"/>
                      </a:endParaRPr>
                    </a:p>
                  </a:txBody>
                  <a:tcPr marL="68562" marR="68562" marT="71981" marB="71981"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20000"/>
                        </a:lnSpc>
                        <a:spcBef>
                          <a:spcPts val="0"/>
                        </a:spcBef>
                        <a:spcAft>
                          <a:spcPts val="600"/>
                        </a:spcAft>
                      </a:pPr>
                      <a:r>
                        <a:rPr lang="en-US" sz="1600" b="1">
                          <a:solidFill>
                            <a:schemeClr val="bg1"/>
                          </a:solidFill>
                          <a:latin typeface="Calibri" panose="020F0502020204030204" pitchFamily="34" charset="0"/>
                          <a:cs typeface="Calibri" panose="020F0502020204030204" pitchFamily="34" charset="0"/>
                        </a:rPr>
                        <a:t>May preserve</a:t>
                      </a:r>
                      <a:r>
                        <a:rPr lang="en-US" sz="1600" b="1" baseline="0">
                          <a:solidFill>
                            <a:schemeClr val="bg1"/>
                          </a:solidFill>
                          <a:latin typeface="Calibri" panose="020F0502020204030204" pitchFamily="34" charset="0"/>
                          <a:cs typeface="Calibri" panose="020F0502020204030204" pitchFamily="34" charset="0"/>
                        </a:rPr>
                        <a:t> immune function</a:t>
                      </a:r>
                      <a:r>
                        <a:rPr lang="en-US" sz="1600" b="1" kern="1200" baseline="30000">
                          <a:solidFill>
                            <a:schemeClr val="bg1"/>
                          </a:solidFill>
                          <a:latin typeface="Calibri" panose="020F0502020204030204" pitchFamily="34" charset="0"/>
                          <a:cs typeface="Calibri" panose="020F0502020204030204" pitchFamily="34" charset="0"/>
                        </a:rPr>
                        <a:t>1</a:t>
                      </a:r>
                      <a:endParaRPr lang="en-US" sz="1600" b="1">
                        <a:solidFill>
                          <a:schemeClr val="bg1"/>
                        </a:solidFill>
                        <a:latin typeface="Calibri" panose="020F0502020204030204" pitchFamily="34" charset="0"/>
                        <a:cs typeface="Calibri" panose="020F0502020204030204" pitchFamily="34" charset="0"/>
                      </a:endParaRPr>
                    </a:p>
                  </a:txBody>
                  <a:tcPr marL="68562" marR="68562" marT="71981" marB="71981"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20000"/>
                        </a:lnSpc>
                        <a:spcBef>
                          <a:spcPts val="600"/>
                        </a:spcBef>
                        <a:spcAft>
                          <a:spcPts val="600"/>
                        </a:spcAft>
                      </a:pPr>
                      <a:r>
                        <a:rPr lang="en-GB" sz="1600" b="1">
                          <a:solidFill>
                            <a:schemeClr val="bg1"/>
                          </a:solidFill>
                          <a:latin typeface="Calibri" panose="020F0502020204030204" pitchFamily="34" charset="0"/>
                          <a:ea typeface="Times New Roman"/>
                          <a:cs typeface="Calibri" panose="020F0502020204030204" pitchFamily="34" charset="0"/>
                        </a:rPr>
                        <a:t>May promote immune function</a:t>
                      </a:r>
                      <a:r>
                        <a:rPr lang="en-US" sz="1600" b="1" kern="1200" baseline="30000">
                          <a:solidFill>
                            <a:schemeClr val="bg1"/>
                          </a:solidFill>
                          <a:latin typeface="Calibri" panose="020F0502020204030204" pitchFamily="34" charset="0"/>
                          <a:cs typeface="Calibri" panose="020F0502020204030204" pitchFamily="34" charset="0"/>
                        </a:rPr>
                        <a:t>1</a:t>
                      </a:r>
                      <a:endParaRPr lang="en-GB" sz="1600" b="1">
                        <a:solidFill>
                          <a:schemeClr val="bg1"/>
                        </a:solidFill>
                        <a:latin typeface="Calibri" panose="020F0502020204030204" pitchFamily="34" charset="0"/>
                        <a:ea typeface="Times New Roman"/>
                        <a:cs typeface="Calibri" panose="020F0502020204030204" pitchFamily="34" charset="0"/>
                      </a:endParaRPr>
                    </a:p>
                  </a:txBody>
                  <a:tcPr marL="68562" marR="68562" marT="71981" marB="71981" anchor="ctr">
                    <a:lnL w="12700" cap="flat" cmpd="sng" algn="ctr">
                      <a:solidFill>
                        <a:schemeClr val="bg2"/>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879250">
                <a:tc>
                  <a:txBody>
                    <a:bodyPr/>
                    <a:lstStyle/>
                    <a:p>
                      <a:pPr>
                        <a:lnSpc>
                          <a:spcPct val="120000"/>
                        </a:lnSpc>
                        <a:spcBef>
                          <a:spcPts val="0"/>
                        </a:spcBef>
                        <a:spcAft>
                          <a:spcPts val="0"/>
                        </a:spcAft>
                      </a:pPr>
                      <a:r>
                        <a:rPr lang="en-US" sz="1600" b="1">
                          <a:solidFill>
                            <a:schemeClr val="bg1"/>
                          </a:solidFill>
                          <a:latin typeface="Calibri" panose="020F0502020204030204" pitchFamily="34" charset="0"/>
                          <a:cs typeface="Calibri" panose="020F0502020204030204" pitchFamily="34" charset="0"/>
                        </a:rPr>
                        <a:t>Oxidative </a:t>
                      </a:r>
                    </a:p>
                    <a:p>
                      <a:pPr>
                        <a:lnSpc>
                          <a:spcPct val="120000"/>
                        </a:lnSpc>
                        <a:spcBef>
                          <a:spcPts val="0"/>
                        </a:spcBef>
                        <a:spcAft>
                          <a:spcPts val="0"/>
                        </a:spcAft>
                      </a:pPr>
                      <a:r>
                        <a:rPr lang="en-US" sz="1600" b="1">
                          <a:solidFill>
                            <a:schemeClr val="bg1"/>
                          </a:solidFill>
                          <a:latin typeface="Calibri" panose="020F0502020204030204" pitchFamily="34" charset="0"/>
                          <a:cs typeface="Calibri" panose="020F0502020204030204" pitchFamily="34" charset="0"/>
                        </a:rPr>
                        <a:t>stress:</a:t>
                      </a:r>
                      <a:endParaRPr lang="en-GB" sz="1600" b="1" i="1">
                        <a:solidFill>
                          <a:schemeClr val="bg1"/>
                        </a:solidFill>
                        <a:latin typeface="Calibri" panose="020F0502020204030204" pitchFamily="34" charset="0"/>
                        <a:ea typeface="Times New Roman"/>
                        <a:cs typeface="Calibri" panose="020F0502020204030204" pitchFamily="34" charset="0"/>
                      </a:endParaRPr>
                    </a:p>
                  </a:txBody>
                  <a:tcPr marL="503869" marR="71981" marT="71981" marB="71981" anchor="ctr">
                    <a:lnL w="28575" cap="flat" cmpd="sng" algn="ctr">
                      <a:noFill/>
                      <a:prstDash val="solid"/>
                      <a:round/>
                      <a:headEnd type="none" w="med" len="med"/>
                      <a:tailEnd type="none" w="med" len="med"/>
                    </a:lnL>
                    <a:lnR w="28575"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20000"/>
                        </a:lnSpc>
                        <a:spcBef>
                          <a:spcPts val="600"/>
                        </a:spcBef>
                        <a:spcAft>
                          <a:spcPts val="600"/>
                        </a:spcAft>
                      </a:pPr>
                      <a:r>
                        <a:rPr lang="en-GB" sz="1600" b="1" baseline="0">
                          <a:solidFill>
                            <a:schemeClr val="bg1"/>
                          </a:solidFill>
                          <a:latin typeface="Calibri" panose="020F0502020204030204" pitchFamily="34" charset="0"/>
                          <a:ea typeface="Times New Roman"/>
                          <a:cs typeface="Calibri" panose="020F0502020204030204" pitchFamily="34" charset="0"/>
                        </a:rPr>
                        <a:t>Increased risk for oxidative stress and more susceptible to lipid peroxidation</a:t>
                      </a:r>
                      <a:r>
                        <a:rPr lang="en-GB" sz="1600" b="1" baseline="30000">
                          <a:solidFill>
                            <a:schemeClr val="bg1"/>
                          </a:solidFill>
                          <a:latin typeface="Calibri" panose="020F0502020204030204" pitchFamily="34" charset="0"/>
                          <a:ea typeface="Times New Roman"/>
                          <a:cs typeface="Calibri" panose="020F0502020204030204" pitchFamily="34" charset="0"/>
                        </a:rPr>
                        <a:t>2</a:t>
                      </a:r>
                    </a:p>
                  </a:txBody>
                  <a:tcPr marL="68562" marR="68562" marT="71981" marB="71981" anchor="ctr">
                    <a:lnL w="28575"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20000"/>
                        </a:lnSpc>
                        <a:spcBef>
                          <a:spcPts val="600"/>
                        </a:spcBef>
                        <a:spcAft>
                          <a:spcPts val="600"/>
                        </a:spcAft>
                      </a:pPr>
                      <a:r>
                        <a:rPr lang="en-GB" sz="1600" b="1" baseline="0">
                          <a:solidFill>
                            <a:schemeClr val="bg1"/>
                          </a:solidFill>
                          <a:latin typeface="Calibri" panose="020F0502020204030204" pitchFamily="34" charset="0"/>
                          <a:ea typeface="Times New Roman"/>
                          <a:cs typeface="Calibri" panose="020F0502020204030204" pitchFamily="34" charset="0"/>
                        </a:rPr>
                        <a:t>Lower risk for oxidative stress and less susceptible to lipid peroxidation</a:t>
                      </a:r>
                      <a:r>
                        <a:rPr lang="en-GB" sz="1600" b="1" baseline="30000">
                          <a:solidFill>
                            <a:schemeClr val="bg1"/>
                          </a:solidFill>
                          <a:latin typeface="Calibri" panose="020F0502020204030204" pitchFamily="34" charset="0"/>
                          <a:ea typeface="Times New Roman"/>
                          <a:cs typeface="Calibri" panose="020F0502020204030204" pitchFamily="34" charset="0"/>
                        </a:rPr>
                        <a:t>1,2</a:t>
                      </a:r>
                    </a:p>
                  </a:txBody>
                  <a:tcPr marL="68562" marR="68562" marT="71981" marB="71981"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tc>
                  <a:txBody>
                    <a:bodyPr/>
                    <a:lstStyle/>
                    <a:p>
                      <a:pPr algn="ctr">
                        <a:lnSpc>
                          <a:spcPct val="120000"/>
                        </a:lnSpc>
                        <a:spcBef>
                          <a:spcPts val="600"/>
                        </a:spcBef>
                        <a:spcAft>
                          <a:spcPts val="600"/>
                        </a:spcAft>
                      </a:pPr>
                      <a:r>
                        <a:rPr lang="en-GB" sz="1600" b="1" baseline="0" dirty="0">
                          <a:solidFill>
                            <a:schemeClr val="bg1"/>
                          </a:solidFill>
                          <a:latin typeface="Calibri" panose="020F0502020204030204" pitchFamily="34" charset="0"/>
                          <a:ea typeface="Times New Roman"/>
                          <a:cs typeface="Calibri" panose="020F0502020204030204" pitchFamily="34" charset="0"/>
                        </a:rPr>
                        <a:t>Increased risk for oxidative stress and more susceptible to lipid peroxidation</a:t>
                      </a:r>
                      <a:r>
                        <a:rPr lang="en-GB" sz="1600" b="1" baseline="30000" dirty="0">
                          <a:solidFill>
                            <a:schemeClr val="bg1"/>
                          </a:solidFill>
                          <a:latin typeface="Calibri" panose="020F0502020204030204" pitchFamily="34" charset="0"/>
                          <a:ea typeface="Times New Roman"/>
                          <a:cs typeface="Calibri" panose="020F0502020204030204" pitchFamily="34" charset="0"/>
                        </a:rPr>
                        <a:t>2</a:t>
                      </a:r>
                    </a:p>
                  </a:txBody>
                  <a:tcPr marL="68562" marR="68562" marT="71981" marB="71981" anchor="ctr">
                    <a:lnL w="12700" cap="flat" cmpd="sng" algn="ctr">
                      <a:solidFill>
                        <a:schemeClr val="bg2"/>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3618427698"/>
                  </a:ext>
                </a:extLst>
              </a:tr>
            </a:tbl>
          </a:graphicData>
        </a:graphic>
      </p:graphicFrame>
      <p:sp>
        <p:nvSpPr>
          <p:cNvPr id="3" name="Title 2"/>
          <p:cNvSpPr>
            <a:spLocks noGrp="1"/>
          </p:cNvSpPr>
          <p:nvPr>
            <p:ph type="title"/>
          </p:nvPr>
        </p:nvSpPr>
        <p:spPr>
          <a:xfrm>
            <a:off x="942734" y="338587"/>
            <a:ext cx="10780736" cy="1508760"/>
          </a:xfrm>
        </p:spPr>
        <p:txBody>
          <a:bodyPr>
            <a:noAutofit/>
          </a:bodyPr>
          <a:lstStyle/>
          <a:p>
            <a:pPr algn="ctr"/>
            <a:r>
              <a:rPr lang="vi-VN" sz="3600" b="1" dirty="0">
                <a:latin typeface="Calibri" panose="020F0502020204030204" pitchFamily="34" charset="0"/>
                <a:cs typeface="Calibri" panose="020F0502020204030204" pitchFamily="34" charset="0"/>
              </a:rPr>
              <a:t>DIFFERENT CHARACTERISTICS OF </a:t>
            </a:r>
            <a:r>
              <a:rPr lang="en-US" sz="3600" b="1" dirty="0">
                <a:latin typeface="Calibri" panose="020F0502020204030204" pitchFamily="34" charset="0"/>
                <a:cs typeface="Calibri" panose="020F0502020204030204" pitchFamily="34" charset="0"/>
              </a:rPr>
              <a:t>FATTY ACID IN </a:t>
            </a:r>
            <a:r>
              <a:rPr lang="vi-VN" sz="3600" b="1" dirty="0">
                <a:latin typeface="Calibri" panose="020F0502020204030204" pitchFamily="34" charset="0"/>
                <a:cs typeface="Calibri" panose="020F0502020204030204" pitchFamily="34" charset="0"/>
              </a:rPr>
              <a:t>LIPIDS: INFLAMMATORY AND CELLULAR IMMUNE  EFFECTS</a:t>
            </a:r>
            <a:endParaRPr lang="en-GB" sz="3600" b="1" dirty="0">
              <a:latin typeface="Calibri" panose="020F0502020204030204" pitchFamily="34" charset="0"/>
              <a:cs typeface="Calibri" panose="020F0502020204030204" pitchFamily="34" charset="0"/>
            </a:endParaRPr>
          </a:p>
        </p:txBody>
      </p:sp>
      <p:sp>
        <p:nvSpPr>
          <p:cNvPr id="6" name="Text Placeholder 5"/>
          <p:cNvSpPr>
            <a:spLocks noGrp="1"/>
          </p:cNvSpPr>
          <p:nvPr>
            <p:ph idx="1"/>
          </p:nvPr>
        </p:nvSpPr>
        <p:spPr>
          <a:xfrm>
            <a:off x="2199575" y="6217702"/>
            <a:ext cx="9784080" cy="757722"/>
          </a:xfrm>
        </p:spPr>
        <p:txBody>
          <a:bodyPr>
            <a:normAutofit/>
          </a:bodyPr>
          <a:lstStyle/>
          <a:p>
            <a:pPr marL="0" indent="0" algn="r">
              <a:lnSpc>
                <a:spcPct val="120000"/>
              </a:lnSpc>
              <a:spcBef>
                <a:spcPts val="0"/>
              </a:spcBef>
              <a:spcAft>
                <a:spcPts val="0"/>
              </a:spcAft>
              <a:buNone/>
            </a:pPr>
            <a:r>
              <a:rPr lang="en-GB" sz="1400" dirty="0">
                <a:latin typeface="Calibri" panose="020F0502020204030204" pitchFamily="34" charset="0"/>
                <a:cs typeface="Calibri" panose="020F0502020204030204" pitchFamily="34" charset="0"/>
              </a:rPr>
              <a:t>Calder PC, et al. </a:t>
            </a:r>
            <a:r>
              <a:rPr lang="en-GB" sz="1400" i="1" dirty="0">
                <a:latin typeface="Calibri" panose="020F0502020204030204" pitchFamily="34" charset="0"/>
                <a:cs typeface="Calibri" panose="020F0502020204030204" pitchFamily="34" charset="0"/>
              </a:rPr>
              <a:t>Clin </a:t>
            </a:r>
            <a:r>
              <a:rPr lang="en-GB" sz="1400" i="1" dirty="0" err="1">
                <a:latin typeface="Calibri" panose="020F0502020204030204" pitchFamily="34" charset="0"/>
                <a:cs typeface="Calibri" panose="020F0502020204030204" pitchFamily="34" charset="0"/>
              </a:rPr>
              <a:t>Nutr</a:t>
            </a:r>
            <a:r>
              <a:rPr lang="en-GB" sz="1400" i="1" dirty="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2018;37:1–18.</a:t>
            </a:r>
          </a:p>
          <a:p>
            <a:pPr marL="0" indent="0" algn="r">
              <a:lnSpc>
                <a:spcPct val="120000"/>
              </a:lnSpc>
              <a:spcBef>
                <a:spcPts val="0"/>
              </a:spcBef>
              <a:spcAft>
                <a:spcPts val="0"/>
              </a:spcAft>
              <a:buNone/>
            </a:pPr>
            <a:r>
              <a:rPr lang="en-GB" sz="1400" dirty="0">
                <a:latin typeface="Calibri" panose="020F0502020204030204" pitchFamily="34" charset="0"/>
                <a:cs typeface="Calibri" panose="020F0502020204030204" pitchFamily="34" charset="0"/>
              </a:rPr>
              <a:t>Calder PC, et al. </a:t>
            </a:r>
            <a:r>
              <a:rPr lang="en-GB" sz="1400" i="1" dirty="0">
                <a:latin typeface="Calibri" panose="020F0502020204030204" pitchFamily="34" charset="0"/>
                <a:cs typeface="Calibri" panose="020F0502020204030204" pitchFamily="34" charset="0"/>
              </a:rPr>
              <a:t>Intensive Care Med</a:t>
            </a:r>
            <a:r>
              <a:rPr lang="en-GB" sz="1400" dirty="0">
                <a:latin typeface="Calibri" panose="020F0502020204030204" pitchFamily="34" charset="0"/>
                <a:cs typeface="Calibri" panose="020F0502020204030204" pitchFamily="34" charset="0"/>
              </a:rPr>
              <a:t> 2010;36:735–49.</a:t>
            </a:r>
          </a:p>
        </p:txBody>
      </p:sp>
      <p:grpSp>
        <p:nvGrpSpPr>
          <p:cNvPr id="12" name="Group 11"/>
          <p:cNvGrpSpPr/>
          <p:nvPr/>
        </p:nvGrpSpPr>
        <p:grpSpPr>
          <a:xfrm>
            <a:off x="588813" y="2639989"/>
            <a:ext cx="353921" cy="353921"/>
            <a:chOff x="5762625" y="3097213"/>
            <a:chExt cx="660400" cy="660400"/>
          </a:xfrm>
          <a:solidFill>
            <a:schemeClr val="bg2"/>
          </a:solidFill>
        </p:grpSpPr>
        <p:sp>
          <p:nvSpPr>
            <p:cNvPr id="13" name="Freeform 5"/>
            <p:cNvSpPr>
              <a:spLocks noEditPoints="1"/>
            </p:cNvSpPr>
            <p:nvPr/>
          </p:nvSpPr>
          <p:spPr bwMode="auto">
            <a:xfrm>
              <a:off x="5762625" y="3097213"/>
              <a:ext cx="660400" cy="660400"/>
            </a:xfrm>
            <a:custGeom>
              <a:avLst/>
              <a:gdLst>
                <a:gd name="T0" fmla="*/ 116 w 233"/>
                <a:gd name="T1" fmla="*/ 233 h 233"/>
                <a:gd name="T2" fmla="*/ 0 w 233"/>
                <a:gd name="T3" fmla="*/ 116 h 233"/>
                <a:gd name="T4" fmla="*/ 116 w 233"/>
                <a:gd name="T5" fmla="*/ 0 h 233"/>
                <a:gd name="T6" fmla="*/ 233 w 233"/>
                <a:gd name="T7" fmla="*/ 117 h 233"/>
                <a:gd name="T8" fmla="*/ 116 w 233"/>
                <a:gd name="T9" fmla="*/ 233 h 233"/>
                <a:gd name="T10" fmla="*/ 117 w 233"/>
                <a:gd name="T11" fmla="*/ 10 h 233"/>
                <a:gd name="T12" fmla="*/ 9 w 233"/>
                <a:gd name="T13" fmla="*/ 116 h 233"/>
                <a:gd name="T14" fmla="*/ 116 w 233"/>
                <a:gd name="T15" fmla="*/ 224 h 233"/>
                <a:gd name="T16" fmla="*/ 224 w 233"/>
                <a:gd name="T17" fmla="*/ 117 h 233"/>
                <a:gd name="T18" fmla="*/ 117 w 233"/>
                <a:gd name="T19" fmla="*/ 1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 h="233">
                  <a:moveTo>
                    <a:pt x="116" y="233"/>
                  </a:moveTo>
                  <a:cubicBezTo>
                    <a:pt x="52" y="233"/>
                    <a:pt x="0" y="180"/>
                    <a:pt x="0" y="116"/>
                  </a:cubicBezTo>
                  <a:cubicBezTo>
                    <a:pt x="0" y="52"/>
                    <a:pt x="52" y="0"/>
                    <a:pt x="116" y="0"/>
                  </a:cubicBezTo>
                  <a:cubicBezTo>
                    <a:pt x="181" y="1"/>
                    <a:pt x="233" y="53"/>
                    <a:pt x="233" y="117"/>
                  </a:cubicBezTo>
                  <a:cubicBezTo>
                    <a:pt x="233" y="181"/>
                    <a:pt x="180" y="233"/>
                    <a:pt x="116" y="233"/>
                  </a:cubicBezTo>
                  <a:close/>
                  <a:moveTo>
                    <a:pt x="117" y="10"/>
                  </a:moveTo>
                  <a:cubicBezTo>
                    <a:pt x="58" y="9"/>
                    <a:pt x="10" y="57"/>
                    <a:pt x="9" y="116"/>
                  </a:cubicBezTo>
                  <a:cubicBezTo>
                    <a:pt x="9" y="175"/>
                    <a:pt x="57" y="223"/>
                    <a:pt x="116" y="224"/>
                  </a:cubicBezTo>
                  <a:cubicBezTo>
                    <a:pt x="175" y="224"/>
                    <a:pt x="223" y="176"/>
                    <a:pt x="224" y="117"/>
                  </a:cubicBezTo>
                  <a:cubicBezTo>
                    <a:pt x="224" y="58"/>
                    <a:pt x="176" y="10"/>
                    <a:pt x="1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7831" rtl="0" eaLnBrk="1" fontAlgn="base" latinLnBrk="0" hangingPunct="1">
                <a:lnSpc>
                  <a:spcPct val="100000"/>
                </a:lnSpc>
                <a:spcBef>
                  <a:spcPct val="0"/>
                </a:spcBef>
                <a:spcAft>
                  <a:spcPct val="0"/>
                </a:spcAft>
                <a:buClrTx/>
                <a:buSzTx/>
                <a:buFontTx/>
                <a:buNone/>
                <a:tabLst/>
                <a:defRPr/>
              </a:pPr>
              <a:endParaRPr kumimoji="0" lang="en-GB" sz="2399" b="0" i="0" u="none" strike="noStrike" kern="1200" cap="none" spc="0" normalizeH="0" baseline="0" noProof="0">
                <a:ln>
                  <a:noFill/>
                </a:ln>
                <a:solidFill>
                  <a:srgbClr val="54585A"/>
                </a:solidFill>
                <a:effectLst/>
                <a:uLnTx/>
                <a:uFillTx/>
                <a:latin typeface="Arial" panose="020B0604020202020204" pitchFamily="34" charset="0"/>
                <a:ea typeface="+mn-ea"/>
                <a:cs typeface="Arial" panose="020B0604020202020204" pitchFamily="34" charset="0"/>
              </a:endParaRPr>
            </a:p>
          </p:txBody>
        </p:sp>
        <p:sp>
          <p:nvSpPr>
            <p:cNvPr id="16" name="Freeform 6"/>
            <p:cNvSpPr>
              <a:spLocks/>
            </p:cNvSpPr>
            <p:nvPr/>
          </p:nvSpPr>
          <p:spPr bwMode="auto">
            <a:xfrm>
              <a:off x="6003925" y="3241676"/>
              <a:ext cx="188913" cy="252413"/>
            </a:xfrm>
            <a:custGeom>
              <a:avLst/>
              <a:gdLst>
                <a:gd name="T0" fmla="*/ 27 w 67"/>
                <a:gd name="T1" fmla="*/ 73 h 89"/>
                <a:gd name="T2" fmla="*/ 27 w 67"/>
                <a:gd name="T3" fmla="*/ 64 h 89"/>
                <a:gd name="T4" fmla="*/ 33 w 67"/>
                <a:gd name="T5" fmla="*/ 58 h 89"/>
                <a:gd name="T6" fmla="*/ 53 w 67"/>
                <a:gd name="T7" fmla="*/ 38 h 89"/>
                <a:gd name="T8" fmla="*/ 38 w 67"/>
                <a:gd name="T9" fmla="*/ 14 h 89"/>
                <a:gd name="T10" fmla="*/ 9 w 67"/>
                <a:gd name="T11" fmla="*/ 34 h 89"/>
                <a:gd name="T12" fmla="*/ 7 w 67"/>
                <a:gd name="T13" fmla="*/ 39 h 89"/>
                <a:gd name="T14" fmla="*/ 3 w 67"/>
                <a:gd name="T15" fmla="*/ 39 h 89"/>
                <a:gd name="T16" fmla="*/ 0 w 67"/>
                <a:gd name="T17" fmla="*/ 35 h 89"/>
                <a:gd name="T18" fmla="*/ 20 w 67"/>
                <a:gd name="T19" fmla="*/ 6 h 89"/>
                <a:gd name="T20" fmla="*/ 61 w 67"/>
                <a:gd name="T21" fmla="*/ 26 h 89"/>
                <a:gd name="T22" fmla="*/ 39 w 67"/>
                <a:gd name="T23" fmla="*/ 66 h 89"/>
                <a:gd name="T24" fmla="*/ 36 w 67"/>
                <a:gd name="T25" fmla="*/ 70 h 89"/>
                <a:gd name="T26" fmla="*/ 36 w 67"/>
                <a:gd name="T27" fmla="*/ 84 h 89"/>
                <a:gd name="T28" fmla="*/ 31 w 67"/>
                <a:gd name="T29" fmla="*/ 89 h 89"/>
                <a:gd name="T30" fmla="*/ 27 w 67"/>
                <a:gd name="T31" fmla="*/ 84 h 89"/>
                <a:gd name="T32" fmla="*/ 27 w 67"/>
                <a:gd name="T33" fmla="*/ 7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89">
                  <a:moveTo>
                    <a:pt x="27" y="73"/>
                  </a:moveTo>
                  <a:cubicBezTo>
                    <a:pt x="27" y="70"/>
                    <a:pt x="27" y="67"/>
                    <a:pt x="27" y="64"/>
                  </a:cubicBezTo>
                  <a:cubicBezTo>
                    <a:pt x="27" y="59"/>
                    <a:pt x="28" y="58"/>
                    <a:pt x="33" y="58"/>
                  </a:cubicBezTo>
                  <a:cubicBezTo>
                    <a:pt x="44" y="57"/>
                    <a:pt x="52" y="48"/>
                    <a:pt x="53" y="38"/>
                  </a:cubicBezTo>
                  <a:cubicBezTo>
                    <a:pt x="55" y="27"/>
                    <a:pt x="48" y="17"/>
                    <a:pt x="38" y="14"/>
                  </a:cubicBezTo>
                  <a:cubicBezTo>
                    <a:pt x="24" y="10"/>
                    <a:pt x="10" y="20"/>
                    <a:pt x="9" y="34"/>
                  </a:cubicBezTo>
                  <a:cubicBezTo>
                    <a:pt x="9" y="36"/>
                    <a:pt x="8" y="38"/>
                    <a:pt x="7" y="39"/>
                  </a:cubicBezTo>
                  <a:cubicBezTo>
                    <a:pt x="6" y="40"/>
                    <a:pt x="4" y="40"/>
                    <a:pt x="3" y="39"/>
                  </a:cubicBezTo>
                  <a:cubicBezTo>
                    <a:pt x="1" y="39"/>
                    <a:pt x="0" y="37"/>
                    <a:pt x="0" y="35"/>
                  </a:cubicBezTo>
                  <a:cubicBezTo>
                    <a:pt x="0" y="23"/>
                    <a:pt x="8" y="11"/>
                    <a:pt x="20" y="6"/>
                  </a:cubicBezTo>
                  <a:cubicBezTo>
                    <a:pt x="37" y="0"/>
                    <a:pt x="56" y="9"/>
                    <a:pt x="61" y="26"/>
                  </a:cubicBezTo>
                  <a:cubicBezTo>
                    <a:pt x="67" y="43"/>
                    <a:pt x="57" y="61"/>
                    <a:pt x="39" y="66"/>
                  </a:cubicBezTo>
                  <a:cubicBezTo>
                    <a:pt x="36" y="67"/>
                    <a:pt x="36" y="68"/>
                    <a:pt x="36" y="70"/>
                  </a:cubicBezTo>
                  <a:cubicBezTo>
                    <a:pt x="36" y="75"/>
                    <a:pt x="36" y="79"/>
                    <a:pt x="36" y="84"/>
                  </a:cubicBezTo>
                  <a:cubicBezTo>
                    <a:pt x="36" y="87"/>
                    <a:pt x="34" y="89"/>
                    <a:pt x="31" y="89"/>
                  </a:cubicBezTo>
                  <a:cubicBezTo>
                    <a:pt x="29" y="89"/>
                    <a:pt x="27" y="87"/>
                    <a:pt x="27" y="84"/>
                  </a:cubicBezTo>
                  <a:cubicBezTo>
                    <a:pt x="27" y="81"/>
                    <a:pt x="27" y="77"/>
                    <a:pt x="27"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7831" rtl="0" eaLnBrk="1" fontAlgn="base" latinLnBrk="0" hangingPunct="1">
                <a:lnSpc>
                  <a:spcPct val="100000"/>
                </a:lnSpc>
                <a:spcBef>
                  <a:spcPct val="0"/>
                </a:spcBef>
                <a:spcAft>
                  <a:spcPct val="0"/>
                </a:spcAft>
                <a:buClrTx/>
                <a:buSzTx/>
                <a:buFontTx/>
                <a:buNone/>
                <a:tabLst/>
                <a:defRPr/>
              </a:pPr>
              <a:endParaRPr kumimoji="0" lang="en-GB" sz="2399" b="0" i="0" u="none" strike="noStrike" kern="1200" cap="none" spc="0" normalizeH="0" baseline="0" noProof="0">
                <a:ln>
                  <a:noFill/>
                </a:ln>
                <a:solidFill>
                  <a:srgbClr val="54585A"/>
                </a:solidFill>
                <a:effectLst/>
                <a:uLnTx/>
                <a:uFillTx/>
                <a:latin typeface="Arial" panose="020B0604020202020204" pitchFamily="34" charset="0"/>
                <a:ea typeface="+mn-ea"/>
                <a:cs typeface="Arial" panose="020B0604020202020204" pitchFamily="34" charset="0"/>
              </a:endParaRPr>
            </a:p>
          </p:txBody>
        </p:sp>
        <p:sp>
          <p:nvSpPr>
            <p:cNvPr id="17" name="Freeform 7"/>
            <p:cNvSpPr>
              <a:spLocks/>
            </p:cNvSpPr>
            <p:nvPr/>
          </p:nvSpPr>
          <p:spPr bwMode="auto">
            <a:xfrm>
              <a:off x="6069013" y="3541713"/>
              <a:ext cx="47625" cy="49213"/>
            </a:xfrm>
            <a:custGeom>
              <a:avLst/>
              <a:gdLst>
                <a:gd name="T0" fmla="*/ 17 w 17"/>
                <a:gd name="T1" fmla="*/ 8 h 17"/>
                <a:gd name="T2" fmla="*/ 8 w 17"/>
                <a:gd name="T3" fmla="*/ 17 h 17"/>
                <a:gd name="T4" fmla="*/ 0 w 17"/>
                <a:gd name="T5" fmla="*/ 8 h 17"/>
                <a:gd name="T6" fmla="*/ 8 w 17"/>
                <a:gd name="T7" fmla="*/ 0 h 17"/>
                <a:gd name="T8" fmla="*/ 17 w 17"/>
                <a:gd name="T9" fmla="*/ 8 h 17"/>
              </a:gdLst>
              <a:ahLst/>
              <a:cxnLst>
                <a:cxn ang="0">
                  <a:pos x="T0" y="T1"/>
                </a:cxn>
                <a:cxn ang="0">
                  <a:pos x="T2" y="T3"/>
                </a:cxn>
                <a:cxn ang="0">
                  <a:pos x="T4" y="T5"/>
                </a:cxn>
                <a:cxn ang="0">
                  <a:pos x="T6" y="T7"/>
                </a:cxn>
                <a:cxn ang="0">
                  <a:pos x="T8" y="T9"/>
                </a:cxn>
              </a:cxnLst>
              <a:rect l="0" t="0" r="r" b="b"/>
              <a:pathLst>
                <a:path w="17" h="17">
                  <a:moveTo>
                    <a:pt x="17" y="8"/>
                  </a:moveTo>
                  <a:cubicBezTo>
                    <a:pt x="17" y="13"/>
                    <a:pt x="13" y="17"/>
                    <a:pt x="8" y="17"/>
                  </a:cubicBezTo>
                  <a:cubicBezTo>
                    <a:pt x="3" y="17"/>
                    <a:pt x="0" y="13"/>
                    <a:pt x="0" y="8"/>
                  </a:cubicBezTo>
                  <a:cubicBezTo>
                    <a:pt x="0" y="4"/>
                    <a:pt x="4" y="0"/>
                    <a:pt x="8" y="0"/>
                  </a:cubicBezTo>
                  <a:cubicBezTo>
                    <a:pt x="13" y="0"/>
                    <a:pt x="17" y="4"/>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7831" rtl="0" eaLnBrk="1" fontAlgn="base" latinLnBrk="0" hangingPunct="1">
                <a:lnSpc>
                  <a:spcPct val="100000"/>
                </a:lnSpc>
                <a:spcBef>
                  <a:spcPct val="0"/>
                </a:spcBef>
                <a:spcAft>
                  <a:spcPct val="0"/>
                </a:spcAft>
                <a:buClrTx/>
                <a:buSzTx/>
                <a:buFontTx/>
                <a:buNone/>
                <a:tabLst/>
                <a:defRPr/>
              </a:pPr>
              <a:endParaRPr kumimoji="0" lang="en-GB" sz="2399" b="0" i="0" u="none" strike="noStrike" kern="1200" cap="none" spc="0" normalizeH="0" baseline="0" noProof="0">
                <a:ln>
                  <a:noFill/>
                </a:ln>
                <a:solidFill>
                  <a:srgbClr val="54585A"/>
                </a:solidFill>
                <a:effectLst/>
                <a:uLnTx/>
                <a:uFillTx/>
                <a:latin typeface="Arial" panose="020B0604020202020204" pitchFamily="34" charset="0"/>
                <a:ea typeface="+mn-ea"/>
                <a:cs typeface="Arial" panose="020B0604020202020204" pitchFamily="34" charset="0"/>
              </a:endParaRPr>
            </a:p>
          </p:txBody>
        </p:sp>
      </p:grpSp>
      <p:grpSp>
        <p:nvGrpSpPr>
          <p:cNvPr id="18" name="Group 17"/>
          <p:cNvGrpSpPr/>
          <p:nvPr/>
        </p:nvGrpSpPr>
        <p:grpSpPr>
          <a:xfrm>
            <a:off x="588813" y="3554151"/>
            <a:ext cx="353921" cy="353921"/>
            <a:chOff x="5762625" y="3097213"/>
            <a:chExt cx="660400" cy="660400"/>
          </a:xfrm>
          <a:solidFill>
            <a:schemeClr val="bg2"/>
          </a:solidFill>
        </p:grpSpPr>
        <p:sp>
          <p:nvSpPr>
            <p:cNvPr id="19" name="Freeform 5"/>
            <p:cNvSpPr>
              <a:spLocks noEditPoints="1"/>
            </p:cNvSpPr>
            <p:nvPr/>
          </p:nvSpPr>
          <p:spPr bwMode="auto">
            <a:xfrm>
              <a:off x="5762625" y="3097213"/>
              <a:ext cx="660400" cy="660400"/>
            </a:xfrm>
            <a:custGeom>
              <a:avLst/>
              <a:gdLst>
                <a:gd name="T0" fmla="*/ 116 w 233"/>
                <a:gd name="T1" fmla="*/ 233 h 233"/>
                <a:gd name="T2" fmla="*/ 0 w 233"/>
                <a:gd name="T3" fmla="*/ 116 h 233"/>
                <a:gd name="T4" fmla="*/ 116 w 233"/>
                <a:gd name="T5" fmla="*/ 0 h 233"/>
                <a:gd name="T6" fmla="*/ 233 w 233"/>
                <a:gd name="T7" fmla="*/ 117 h 233"/>
                <a:gd name="T8" fmla="*/ 116 w 233"/>
                <a:gd name="T9" fmla="*/ 233 h 233"/>
                <a:gd name="T10" fmla="*/ 117 w 233"/>
                <a:gd name="T11" fmla="*/ 10 h 233"/>
                <a:gd name="T12" fmla="*/ 9 w 233"/>
                <a:gd name="T13" fmla="*/ 116 h 233"/>
                <a:gd name="T14" fmla="*/ 116 w 233"/>
                <a:gd name="T15" fmla="*/ 224 h 233"/>
                <a:gd name="T16" fmla="*/ 224 w 233"/>
                <a:gd name="T17" fmla="*/ 117 h 233"/>
                <a:gd name="T18" fmla="*/ 117 w 233"/>
                <a:gd name="T19" fmla="*/ 1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 h="233">
                  <a:moveTo>
                    <a:pt x="116" y="233"/>
                  </a:moveTo>
                  <a:cubicBezTo>
                    <a:pt x="52" y="233"/>
                    <a:pt x="0" y="180"/>
                    <a:pt x="0" y="116"/>
                  </a:cubicBezTo>
                  <a:cubicBezTo>
                    <a:pt x="0" y="52"/>
                    <a:pt x="52" y="0"/>
                    <a:pt x="116" y="0"/>
                  </a:cubicBezTo>
                  <a:cubicBezTo>
                    <a:pt x="181" y="1"/>
                    <a:pt x="233" y="53"/>
                    <a:pt x="233" y="117"/>
                  </a:cubicBezTo>
                  <a:cubicBezTo>
                    <a:pt x="233" y="181"/>
                    <a:pt x="180" y="233"/>
                    <a:pt x="116" y="233"/>
                  </a:cubicBezTo>
                  <a:close/>
                  <a:moveTo>
                    <a:pt x="117" y="10"/>
                  </a:moveTo>
                  <a:cubicBezTo>
                    <a:pt x="58" y="9"/>
                    <a:pt x="10" y="57"/>
                    <a:pt x="9" y="116"/>
                  </a:cubicBezTo>
                  <a:cubicBezTo>
                    <a:pt x="9" y="175"/>
                    <a:pt x="57" y="223"/>
                    <a:pt x="116" y="224"/>
                  </a:cubicBezTo>
                  <a:cubicBezTo>
                    <a:pt x="175" y="224"/>
                    <a:pt x="223" y="176"/>
                    <a:pt x="224" y="117"/>
                  </a:cubicBezTo>
                  <a:cubicBezTo>
                    <a:pt x="224" y="58"/>
                    <a:pt x="176" y="10"/>
                    <a:pt x="1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7831" rtl="0" eaLnBrk="1" fontAlgn="base" latinLnBrk="0" hangingPunct="1">
                <a:lnSpc>
                  <a:spcPct val="100000"/>
                </a:lnSpc>
                <a:spcBef>
                  <a:spcPct val="0"/>
                </a:spcBef>
                <a:spcAft>
                  <a:spcPct val="0"/>
                </a:spcAft>
                <a:buClrTx/>
                <a:buSzTx/>
                <a:buFontTx/>
                <a:buNone/>
                <a:tabLst/>
                <a:defRPr/>
              </a:pPr>
              <a:endParaRPr kumimoji="0" lang="en-GB" sz="2399" b="0" i="0" u="none" strike="noStrike" kern="1200" cap="none" spc="0" normalizeH="0" baseline="0" noProof="0">
                <a:ln>
                  <a:noFill/>
                </a:ln>
                <a:solidFill>
                  <a:srgbClr val="54585A"/>
                </a:solidFill>
                <a:effectLst/>
                <a:uLnTx/>
                <a:uFillTx/>
                <a:latin typeface="Arial" panose="020B0604020202020204" pitchFamily="34" charset="0"/>
                <a:ea typeface="+mn-ea"/>
                <a:cs typeface="Arial" panose="020B0604020202020204" pitchFamily="34" charset="0"/>
              </a:endParaRPr>
            </a:p>
          </p:txBody>
        </p:sp>
        <p:sp>
          <p:nvSpPr>
            <p:cNvPr id="20" name="Freeform 6"/>
            <p:cNvSpPr>
              <a:spLocks/>
            </p:cNvSpPr>
            <p:nvPr/>
          </p:nvSpPr>
          <p:spPr bwMode="auto">
            <a:xfrm>
              <a:off x="6003925" y="3241676"/>
              <a:ext cx="188913" cy="252413"/>
            </a:xfrm>
            <a:custGeom>
              <a:avLst/>
              <a:gdLst>
                <a:gd name="T0" fmla="*/ 27 w 67"/>
                <a:gd name="T1" fmla="*/ 73 h 89"/>
                <a:gd name="T2" fmla="*/ 27 w 67"/>
                <a:gd name="T3" fmla="*/ 64 h 89"/>
                <a:gd name="T4" fmla="*/ 33 w 67"/>
                <a:gd name="T5" fmla="*/ 58 h 89"/>
                <a:gd name="T6" fmla="*/ 53 w 67"/>
                <a:gd name="T7" fmla="*/ 38 h 89"/>
                <a:gd name="T8" fmla="*/ 38 w 67"/>
                <a:gd name="T9" fmla="*/ 14 h 89"/>
                <a:gd name="T10" fmla="*/ 9 w 67"/>
                <a:gd name="T11" fmla="*/ 34 h 89"/>
                <a:gd name="T12" fmla="*/ 7 w 67"/>
                <a:gd name="T13" fmla="*/ 39 h 89"/>
                <a:gd name="T14" fmla="*/ 3 w 67"/>
                <a:gd name="T15" fmla="*/ 39 h 89"/>
                <a:gd name="T16" fmla="*/ 0 w 67"/>
                <a:gd name="T17" fmla="*/ 35 h 89"/>
                <a:gd name="T18" fmla="*/ 20 w 67"/>
                <a:gd name="T19" fmla="*/ 6 h 89"/>
                <a:gd name="T20" fmla="*/ 61 w 67"/>
                <a:gd name="T21" fmla="*/ 26 h 89"/>
                <a:gd name="T22" fmla="*/ 39 w 67"/>
                <a:gd name="T23" fmla="*/ 66 h 89"/>
                <a:gd name="T24" fmla="*/ 36 w 67"/>
                <a:gd name="T25" fmla="*/ 70 h 89"/>
                <a:gd name="T26" fmla="*/ 36 w 67"/>
                <a:gd name="T27" fmla="*/ 84 h 89"/>
                <a:gd name="T28" fmla="*/ 31 w 67"/>
                <a:gd name="T29" fmla="*/ 89 h 89"/>
                <a:gd name="T30" fmla="*/ 27 w 67"/>
                <a:gd name="T31" fmla="*/ 84 h 89"/>
                <a:gd name="T32" fmla="*/ 27 w 67"/>
                <a:gd name="T33" fmla="*/ 7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89">
                  <a:moveTo>
                    <a:pt x="27" y="73"/>
                  </a:moveTo>
                  <a:cubicBezTo>
                    <a:pt x="27" y="70"/>
                    <a:pt x="27" y="67"/>
                    <a:pt x="27" y="64"/>
                  </a:cubicBezTo>
                  <a:cubicBezTo>
                    <a:pt x="27" y="59"/>
                    <a:pt x="28" y="58"/>
                    <a:pt x="33" y="58"/>
                  </a:cubicBezTo>
                  <a:cubicBezTo>
                    <a:pt x="44" y="57"/>
                    <a:pt x="52" y="48"/>
                    <a:pt x="53" y="38"/>
                  </a:cubicBezTo>
                  <a:cubicBezTo>
                    <a:pt x="55" y="27"/>
                    <a:pt x="48" y="17"/>
                    <a:pt x="38" y="14"/>
                  </a:cubicBezTo>
                  <a:cubicBezTo>
                    <a:pt x="24" y="10"/>
                    <a:pt x="10" y="20"/>
                    <a:pt x="9" y="34"/>
                  </a:cubicBezTo>
                  <a:cubicBezTo>
                    <a:pt x="9" y="36"/>
                    <a:pt x="8" y="38"/>
                    <a:pt x="7" y="39"/>
                  </a:cubicBezTo>
                  <a:cubicBezTo>
                    <a:pt x="6" y="40"/>
                    <a:pt x="4" y="40"/>
                    <a:pt x="3" y="39"/>
                  </a:cubicBezTo>
                  <a:cubicBezTo>
                    <a:pt x="1" y="39"/>
                    <a:pt x="0" y="37"/>
                    <a:pt x="0" y="35"/>
                  </a:cubicBezTo>
                  <a:cubicBezTo>
                    <a:pt x="0" y="23"/>
                    <a:pt x="8" y="11"/>
                    <a:pt x="20" y="6"/>
                  </a:cubicBezTo>
                  <a:cubicBezTo>
                    <a:pt x="37" y="0"/>
                    <a:pt x="56" y="9"/>
                    <a:pt x="61" y="26"/>
                  </a:cubicBezTo>
                  <a:cubicBezTo>
                    <a:pt x="67" y="43"/>
                    <a:pt x="57" y="61"/>
                    <a:pt x="39" y="66"/>
                  </a:cubicBezTo>
                  <a:cubicBezTo>
                    <a:pt x="36" y="67"/>
                    <a:pt x="36" y="68"/>
                    <a:pt x="36" y="70"/>
                  </a:cubicBezTo>
                  <a:cubicBezTo>
                    <a:pt x="36" y="75"/>
                    <a:pt x="36" y="79"/>
                    <a:pt x="36" y="84"/>
                  </a:cubicBezTo>
                  <a:cubicBezTo>
                    <a:pt x="36" y="87"/>
                    <a:pt x="34" y="89"/>
                    <a:pt x="31" y="89"/>
                  </a:cubicBezTo>
                  <a:cubicBezTo>
                    <a:pt x="29" y="89"/>
                    <a:pt x="27" y="87"/>
                    <a:pt x="27" y="84"/>
                  </a:cubicBezTo>
                  <a:cubicBezTo>
                    <a:pt x="27" y="81"/>
                    <a:pt x="27" y="77"/>
                    <a:pt x="27"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7831" rtl="0" eaLnBrk="1" fontAlgn="base" latinLnBrk="0" hangingPunct="1">
                <a:lnSpc>
                  <a:spcPct val="100000"/>
                </a:lnSpc>
                <a:spcBef>
                  <a:spcPct val="0"/>
                </a:spcBef>
                <a:spcAft>
                  <a:spcPct val="0"/>
                </a:spcAft>
                <a:buClrTx/>
                <a:buSzTx/>
                <a:buFontTx/>
                <a:buNone/>
                <a:tabLst/>
                <a:defRPr/>
              </a:pPr>
              <a:endParaRPr kumimoji="0" lang="en-GB" sz="2399" b="0" i="0" u="none" strike="noStrike" kern="1200" cap="none" spc="0" normalizeH="0" baseline="0" noProof="0">
                <a:ln>
                  <a:noFill/>
                </a:ln>
                <a:solidFill>
                  <a:srgbClr val="54585A"/>
                </a:solidFill>
                <a:effectLst/>
                <a:uLnTx/>
                <a:uFillTx/>
                <a:latin typeface="Arial" panose="020B0604020202020204" pitchFamily="34" charset="0"/>
                <a:ea typeface="+mn-ea"/>
                <a:cs typeface="Arial" panose="020B0604020202020204" pitchFamily="34" charset="0"/>
              </a:endParaRPr>
            </a:p>
          </p:txBody>
        </p:sp>
        <p:sp>
          <p:nvSpPr>
            <p:cNvPr id="21" name="Freeform 7"/>
            <p:cNvSpPr>
              <a:spLocks/>
            </p:cNvSpPr>
            <p:nvPr/>
          </p:nvSpPr>
          <p:spPr bwMode="auto">
            <a:xfrm>
              <a:off x="6069013" y="3541713"/>
              <a:ext cx="47625" cy="49213"/>
            </a:xfrm>
            <a:custGeom>
              <a:avLst/>
              <a:gdLst>
                <a:gd name="T0" fmla="*/ 17 w 17"/>
                <a:gd name="T1" fmla="*/ 8 h 17"/>
                <a:gd name="T2" fmla="*/ 8 w 17"/>
                <a:gd name="T3" fmla="*/ 17 h 17"/>
                <a:gd name="T4" fmla="*/ 0 w 17"/>
                <a:gd name="T5" fmla="*/ 8 h 17"/>
                <a:gd name="T6" fmla="*/ 8 w 17"/>
                <a:gd name="T7" fmla="*/ 0 h 17"/>
                <a:gd name="T8" fmla="*/ 17 w 17"/>
                <a:gd name="T9" fmla="*/ 8 h 17"/>
              </a:gdLst>
              <a:ahLst/>
              <a:cxnLst>
                <a:cxn ang="0">
                  <a:pos x="T0" y="T1"/>
                </a:cxn>
                <a:cxn ang="0">
                  <a:pos x="T2" y="T3"/>
                </a:cxn>
                <a:cxn ang="0">
                  <a:pos x="T4" y="T5"/>
                </a:cxn>
                <a:cxn ang="0">
                  <a:pos x="T6" y="T7"/>
                </a:cxn>
                <a:cxn ang="0">
                  <a:pos x="T8" y="T9"/>
                </a:cxn>
              </a:cxnLst>
              <a:rect l="0" t="0" r="r" b="b"/>
              <a:pathLst>
                <a:path w="17" h="17">
                  <a:moveTo>
                    <a:pt x="17" y="8"/>
                  </a:moveTo>
                  <a:cubicBezTo>
                    <a:pt x="17" y="13"/>
                    <a:pt x="13" y="17"/>
                    <a:pt x="8" y="17"/>
                  </a:cubicBezTo>
                  <a:cubicBezTo>
                    <a:pt x="3" y="17"/>
                    <a:pt x="0" y="13"/>
                    <a:pt x="0" y="8"/>
                  </a:cubicBezTo>
                  <a:cubicBezTo>
                    <a:pt x="0" y="4"/>
                    <a:pt x="4" y="0"/>
                    <a:pt x="8" y="0"/>
                  </a:cubicBezTo>
                  <a:cubicBezTo>
                    <a:pt x="13" y="0"/>
                    <a:pt x="17" y="4"/>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7831" rtl="0" eaLnBrk="1" fontAlgn="base" latinLnBrk="0" hangingPunct="1">
                <a:lnSpc>
                  <a:spcPct val="100000"/>
                </a:lnSpc>
                <a:spcBef>
                  <a:spcPct val="0"/>
                </a:spcBef>
                <a:spcAft>
                  <a:spcPct val="0"/>
                </a:spcAft>
                <a:buClrTx/>
                <a:buSzTx/>
                <a:buFontTx/>
                <a:buNone/>
                <a:tabLst/>
                <a:defRPr/>
              </a:pPr>
              <a:endParaRPr kumimoji="0" lang="en-GB" sz="2399" b="0" i="0" u="none" strike="noStrike" kern="1200" cap="none" spc="0" normalizeH="0" baseline="0" noProof="0">
                <a:ln>
                  <a:noFill/>
                </a:ln>
                <a:solidFill>
                  <a:srgbClr val="54585A"/>
                </a:solidFill>
                <a:effectLst/>
                <a:uLnTx/>
                <a:uFillTx/>
                <a:latin typeface="Arial" panose="020B0604020202020204" pitchFamily="34" charset="0"/>
                <a:ea typeface="+mn-ea"/>
                <a:cs typeface="Arial" panose="020B0604020202020204" pitchFamily="34" charset="0"/>
              </a:endParaRPr>
            </a:p>
          </p:txBody>
        </p:sp>
      </p:grpSp>
      <p:grpSp>
        <p:nvGrpSpPr>
          <p:cNvPr id="22" name="Group 21"/>
          <p:cNvGrpSpPr/>
          <p:nvPr/>
        </p:nvGrpSpPr>
        <p:grpSpPr>
          <a:xfrm>
            <a:off x="588813" y="4471684"/>
            <a:ext cx="353921" cy="353921"/>
            <a:chOff x="5762625" y="3097213"/>
            <a:chExt cx="660400" cy="660400"/>
          </a:xfrm>
          <a:solidFill>
            <a:schemeClr val="bg2"/>
          </a:solidFill>
        </p:grpSpPr>
        <p:sp>
          <p:nvSpPr>
            <p:cNvPr id="23" name="Freeform 5"/>
            <p:cNvSpPr>
              <a:spLocks noEditPoints="1"/>
            </p:cNvSpPr>
            <p:nvPr/>
          </p:nvSpPr>
          <p:spPr bwMode="auto">
            <a:xfrm>
              <a:off x="5762625" y="3097213"/>
              <a:ext cx="660400" cy="660400"/>
            </a:xfrm>
            <a:custGeom>
              <a:avLst/>
              <a:gdLst>
                <a:gd name="T0" fmla="*/ 116 w 233"/>
                <a:gd name="T1" fmla="*/ 233 h 233"/>
                <a:gd name="T2" fmla="*/ 0 w 233"/>
                <a:gd name="T3" fmla="*/ 116 h 233"/>
                <a:gd name="T4" fmla="*/ 116 w 233"/>
                <a:gd name="T5" fmla="*/ 0 h 233"/>
                <a:gd name="T6" fmla="*/ 233 w 233"/>
                <a:gd name="T7" fmla="*/ 117 h 233"/>
                <a:gd name="T8" fmla="*/ 116 w 233"/>
                <a:gd name="T9" fmla="*/ 233 h 233"/>
                <a:gd name="T10" fmla="*/ 117 w 233"/>
                <a:gd name="T11" fmla="*/ 10 h 233"/>
                <a:gd name="T12" fmla="*/ 9 w 233"/>
                <a:gd name="T13" fmla="*/ 116 h 233"/>
                <a:gd name="T14" fmla="*/ 116 w 233"/>
                <a:gd name="T15" fmla="*/ 224 h 233"/>
                <a:gd name="T16" fmla="*/ 224 w 233"/>
                <a:gd name="T17" fmla="*/ 117 h 233"/>
                <a:gd name="T18" fmla="*/ 117 w 233"/>
                <a:gd name="T19" fmla="*/ 1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 h="233">
                  <a:moveTo>
                    <a:pt x="116" y="233"/>
                  </a:moveTo>
                  <a:cubicBezTo>
                    <a:pt x="52" y="233"/>
                    <a:pt x="0" y="180"/>
                    <a:pt x="0" y="116"/>
                  </a:cubicBezTo>
                  <a:cubicBezTo>
                    <a:pt x="0" y="52"/>
                    <a:pt x="52" y="0"/>
                    <a:pt x="116" y="0"/>
                  </a:cubicBezTo>
                  <a:cubicBezTo>
                    <a:pt x="181" y="1"/>
                    <a:pt x="233" y="53"/>
                    <a:pt x="233" y="117"/>
                  </a:cubicBezTo>
                  <a:cubicBezTo>
                    <a:pt x="233" y="181"/>
                    <a:pt x="180" y="233"/>
                    <a:pt x="116" y="233"/>
                  </a:cubicBezTo>
                  <a:close/>
                  <a:moveTo>
                    <a:pt x="117" y="10"/>
                  </a:moveTo>
                  <a:cubicBezTo>
                    <a:pt x="58" y="9"/>
                    <a:pt x="10" y="57"/>
                    <a:pt x="9" y="116"/>
                  </a:cubicBezTo>
                  <a:cubicBezTo>
                    <a:pt x="9" y="175"/>
                    <a:pt x="57" y="223"/>
                    <a:pt x="116" y="224"/>
                  </a:cubicBezTo>
                  <a:cubicBezTo>
                    <a:pt x="175" y="224"/>
                    <a:pt x="223" y="176"/>
                    <a:pt x="224" y="117"/>
                  </a:cubicBezTo>
                  <a:cubicBezTo>
                    <a:pt x="224" y="58"/>
                    <a:pt x="176" y="10"/>
                    <a:pt x="1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7831" rtl="0" eaLnBrk="1" fontAlgn="base" latinLnBrk="0" hangingPunct="1">
                <a:lnSpc>
                  <a:spcPct val="100000"/>
                </a:lnSpc>
                <a:spcBef>
                  <a:spcPct val="0"/>
                </a:spcBef>
                <a:spcAft>
                  <a:spcPct val="0"/>
                </a:spcAft>
                <a:buClrTx/>
                <a:buSzTx/>
                <a:buFontTx/>
                <a:buNone/>
                <a:tabLst/>
                <a:defRPr/>
              </a:pPr>
              <a:endParaRPr kumimoji="0" lang="en-GB" sz="2399" b="0" i="0" u="none" strike="noStrike" kern="1200" cap="none" spc="0" normalizeH="0" baseline="0" noProof="0">
                <a:ln>
                  <a:noFill/>
                </a:ln>
                <a:solidFill>
                  <a:srgbClr val="54585A"/>
                </a:solidFill>
                <a:effectLst/>
                <a:uLnTx/>
                <a:uFillTx/>
                <a:latin typeface="Arial" panose="020B0604020202020204" pitchFamily="34" charset="0"/>
                <a:ea typeface="+mn-ea"/>
                <a:cs typeface="Arial" panose="020B0604020202020204" pitchFamily="34" charset="0"/>
              </a:endParaRPr>
            </a:p>
          </p:txBody>
        </p:sp>
        <p:sp>
          <p:nvSpPr>
            <p:cNvPr id="24" name="Freeform 6"/>
            <p:cNvSpPr>
              <a:spLocks/>
            </p:cNvSpPr>
            <p:nvPr/>
          </p:nvSpPr>
          <p:spPr bwMode="auto">
            <a:xfrm>
              <a:off x="6003925" y="3241676"/>
              <a:ext cx="188913" cy="252413"/>
            </a:xfrm>
            <a:custGeom>
              <a:avLst/>
              <a:gdLst>
                <a:gd name="T0" fmla="*/ 27 w 67"/>
                <a:gd name="T1" fmla="*/ 73 h 89"/>
                <a:gd name="T2" fmla="*/ 27 w 67"/>
                <a:gd name="T3" fmla="*/ 64 h 89"/>
                <a:gd name="T4" fmla="*/ 33 w 67"/>
                <a:gd name="T5" fmla="*/ 58 h 89"/>
                <a:gd name="T6" fmla="*/ 53 w 67"/>
                <a:gd name="T7" fmla="*/ 38 h 89"/>
                <a:gd name="T8" fmla="*/ 38 w 67"/>
                <a:gd name="T9" fmla="*/ 14 h 89"/>
                <a:gd name="T10" fmla="*/ 9 w 67"/>
                <a:gd name="T11" fmla="*/ 34 h 89"/>
                <a:gd name="T12" fmla="*/ 7 w 67"/>
                <a:gd name="T13" fmla="*/ 39 h 89"/>
                <a:gd name="T14" fmla="*/ 3 w 67"/>
                <a:gd name="T15" fmla="*/ 39 h 89"/>
                <a:gd name="T16" fmla="*/ 0 w 67"/>
                <a:gd name="T17" fmla="*/ 35 h 89"/>
                <a:gd name="T18" fmla="*/ 20 w 67"/>
                <a:gd name="T19" fmla="*/ 6 h 89"/>
                <a:gd name="T20" fmla="*/ 61 w 67"/>
                <a:gd name="T21" fmla="*/ 26 h 89"/>
                <a:gd name="T22" fmla="*/ 39 w 67"/>
                <a:gd name="T23" fmla="*/ 66 h 89"/>
                <a:gd name="T24" fmla="*/ 36 w 67"/>
                <a:gd name="T25" fmla="*/ 70 h 89"/>
                <a:gd name="T26" fmla="*/ 36 w 67"/>
                <a:gd name="T27" fmla="*/ 84 h 89"/>
                <a:gd name="T28" fmla="*/ 31 w 67"/>
                <a:gd name="T29" fmla="*/ 89 h 89"/>
                <a:gd name="T30" fmla="*/ 27 w 67"/>
                <a:gd name="T31" fmla="*/ 84 h 89"/>
                <a:gd name="T32" fmla="*/ 27 w 67"/>
                <a:gd name="T33" fmla="*/ 7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89">
                  <a:moveTo>
                    <a:pt x="27" y="73"/>
                  </a:moveTo>
                  <a:cubicBezTo>
                    <a:pt x="27" y="70"/>
                    <a:pt x="27" y="67"/>
                    <a:pt x="27" y="64"/>
                  </a:cubicBezTo>
                  <a:cubicBezTo>
                    <a:pt x="27" y="59"/>
                    <a:pt x="28" y="58"/>
                    <a:pt x="33" y="58"/>
                  </a:cubicBezTo>
                  <a:cubicBezTo>
                    <a:pt x="44" y="57"/>
                    <a:pt x="52" y="48"/>
                    <a:pt x="53" y="38"/>
                  </a:cubicBezTo>
                  <a:cubicBezTo>
                    <a:pt x="55" y="27"/>
                    <a:pt x="48" y="17"/>
                    <a:pt x="38" y="14"/>
                  </a:cubicBezTo>
                  <a:cubicBezTo>
                    <a:pt x="24" y="10"/>
                    <a:pt x="10" y="20"/>
                    <a:pt x="9" y="34"/>
                  </a:cubicBezTo>
                  <a:cubicBezTo>
                    <a:pt x="9" y="36"/>
                    <a:pt x="8" y="38"/>
                    <a:pt x="7" y="39"/>
                  </a:cubicBezTo>
                  <a:cubicBezTo>
                    <a:pt x="6" y="40"/>
                    <a:pt x="4" y="40"/>
                    <a:pt x="3" y="39"/>
                  </a:cubicBezTo>
                  <a:cubicBezTo>
                    <a:pt x="1" y="39"/>
                    <a:pt x="0" y="37"/>
                    <a:pt x="0" y="35"/>
                  </a:cubicBezTo>
                  <a:cubicBezTo>
                    <a:pt x="0" y="23"/>
                    <a:pt x="8" y="11"/>
                    <a:pt x="20" y="6"/>
                  </a:cubicBezTo>
                  <a:cubicBezTo>
                    <a:pt x="37" y="0"/>
                    <a:pt x="56" y="9"/>
                    <a:pt x="61" y="26"/>
                  </a:cubicBezTo>
                  <a:cubicBezTo>
                    <a:pt x="67" y="43"/>
                    <a:pt x="57" y="61"/>
                    <a:pt x="39" y="66"/>
                  </a:cubicBezTo>
                  <a:cubicBezTo>
                    <a:pt x="36" y="67"/>
                    <a:pt x="36" y="68"/>
                    <a:pt x="36" y="70"/>
                  </a:cubicBezTo>
                  <a:cubicBezTo>
                    <a:pt x="36" y="75"/>
                    <a:pt x="36" y="79"/>
                    <a:pt x="36" y="84"/>
                  </a:cubicBezTo>
                  <a:cubicBezTo>
                    <a:pt x="36" y="87"/>
                    <a:pt x="34" y="89"/>
                    <a:pt x="31" y="89"/>
                  </a:cubicBezTo>
                  <a:cubicBezTo>
                    <a:pt x="29" y="89"/>
                    <a:pt x="27" y="87"/>
                    <a:pt x="27" y="84"/>
                  </a:cubicBezTo>
                  <a:cubicBezTo>
                    <a:pt x="27" y="81"/>
                    <a:pt x="27" y="77"/>
                    <a:pt x="27"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7831" rtl="0" eaLnBrk="1" fontAlgn="base" latinLnBrk="0" hangingPunct="1">
                <a:lnSpc>
                  <a:spcPct val="100000"/>
                </a:lnSpc>
                <a:spcBef>
                  <a:spcPct val="0"/>
                </a:spcBef>
                <a:spcAft>
                  <a:spcPct val="0"/>
                </a:spcAft>
                <a:buClrTx/>
                <a:buSzTx/>
                <a:buFontTx/>
                <a:buNone/>
                <a:tabLst/>
                <a:defRPr/>
              </a:pPr>
              <a:endParaRPr kumimoji="0" lang="en-GB" sz="2399" b="0" i="0" u="none" strike="noStrike" kern="1200" cap="none" spc="0" normalizeH="0" baseline="0" noProof="0">
                <a:ln>
                  <a:noFill/>
                </a:ln>
                <a:solidFill>
                  <a:srgbClr val="54585A"/>
                </a:solidFill>
                <a:effectLst/>
                <a:uLnTx/>
                <a:uFillTx/>
                <a:latin typeface="Arial" panose="020B0604020202020204" pitchFamily="34" charset="0"/>
                <a:ea typeface="+mn-ea"/>
                <a:cs typeface="Arial" panose="020B0604020202020204" pitchFamily="34" charset="0"/>
              </a:endParaRPr>
            </a:p>
          </p:txBody>
        </p:sp>
        <p:sp>
          <p:nvSpPr>
            <p:cNvPr id="25" name="Freeform 7"/>
            <p:cNvSpPr>
              <a:spLocks/>
            </p:cNvSpPr>
            <p:nvPr/>
          </p:nvSpPr>
          <p:spPr bwMode="auto">
            <a:xfrm>
              <a:off x="6069013" y="3541713"/>
              <a:ext cx="47625" cy="49213"/>
            </a:xfrm>
            <a:custGeom>
              <a:avLst/>
              <a:gdLst>
                <a:gd name="T0" fmla="*/ 17 w 17"/>
                <a:gd name="T1" fmla="*/ 8 h 17"/>
                <a:gd name="T2" fmla="*/ 8 w 17"/>
                <a:gd name="T3" fmla="*/ 17 h 17"/>
                <a:gd name="T4" fmla="*/ 0 w 17"/>
                <a:gd name="T5" fmla="*/ 8 h 17"/>
                <a:gd name="T6" fmla="*/ 8 w 17"/>
                <a:gd name="T7" fmla="*/ 0 h 17"/>
                <a:gd name="T8" fmla="*/ 17 w 17"/>
                <a:gd name="T9" fmla="*/ 8 h 17"/>
              </a:gdLst>
              <a:ahLst/>
              <a:cxnLst>
                <a:cxn ang="0">
                  <a:pos x="T0" y="T1"/>
                </a:cxn>
                <a:cxn ang="0">
                  <a:pos x="T2" y="T3"/>
                </a:cxn>
                <a:cxn ang="0">
                  <a:pos x="T4" y="T5"/>
                </a:cxn>
                <a:cxn ang="0">
                  <a:pos x="T6" y="T7"/>
                </a:cxn>
                <a:cxn ang="0">
                  <a:pos x="T8" y="T9"/>
                </a:cxn>
              </a:cxnLst>
              <a:rect l="0" t="0" r="r" b="b"/>
              <a:pathLst>
                <a:path w="17" h="17">
                  <a:moveTo>
                    <a:pt x="17" y="8"/>
                  </a:moveTo>
                  <a:cubicBezTo>
                    <a:pt x="17" y="13"/>
                    <a:pt x="13" y="17"/>
                    <a:pt x="8" y="17"/>
                  </a:cubicBezTo>
                  <a:cubicBezTo>
                    <a:pt x="3" y="17"/>
                    <a:pt x="0" y="13"/>
                    <a:pt x="0" y="8"/>
                  </a:cubicBezTo>
                  <a:cubicBezTo>
                    <a:pt x="0" y="4"/>
                    <a:pt x="4" y="0"/>
                    <a:pt x="8" y="0"/>
                  </a:cubicBezTo>
                  <a:cubicBezTo>
                    <a:pt x="13" y="0"/>
                    <a:pt x="17" y="4"/>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7831" rtl="0" eaLnBrk="1" fontAlgn="base" latinLnBrk="0" hangingPunct="1">
                <a:lnSpc>
                  <a:spcPct val="100000"/>
                </a:lnSpc>
                <a:spcBef>
                  <a:spcPct val="0"/>
                </a:spcBef>
                <a:spcAft>
                  <a:spcPct val="0"/>
                </a:spcAft>
                <a:buClrTx/>
                <a:buSzTx/>
                <a:buFontTx/>
                <a:buNone/>
                <a:tabLst/>
                <a:defRPr/>
              </a:pPr>
              <a:endParaRPr kumimoji="0" lang="en-GB" sz="2399" b="0" i="0" u="none" strike="noStrike" kern="1200" cap="none" spc="0" normalizeH="0" baseline="0" noProof="0">
                <a:ln>
                  <a:noFill/>
                </a:ln>
                <a:solidFill>
                  <a:srgbClr val="54585A"/>
                </a:solidFill>
                <a:effectLst/>
                <a:uLnTx/>
                <a:uFillTx/>
                <a:latin typeface="Arial" panose="020B0604020202020204" pitchFamily="34" charset="0"/>
                <a:ea typeface="+mn-ea"/>
                <a:cs typeface="Arial" panose="020B0604020202020204" pitchFamily="34" charset="0"/>
              </a:endParaRPr>
            </a:p>
          </p:txBody>
        </p:sp>
      </p:grpSp>
      <p:grpSp>
        <p:nvGrpSpPr>
          <p:cNvPr id="29" name="Group 28"/>
          <p:cNvGrpSpPr/>
          <p:nvPr/>
        </p:nvGrpSpPr>
        <p:grpSpPr>
          <a:xfrm>
            <a:off x="593974" y="5387141"/>
            <a:ext cx="353921" cy="353921"/>
            <a:chOff x="5762625" y="3097213"/>
            <a:chExt cx="660400" cy="660400"/>
          </a:xfrm>
          <a:solidFill>
            <a:schemeClr val="bg2"/>
          </a:solidFill>
        </p:grpSpPr>
        <p:sp>
          <p:nvSpPr>
            <p:cNvPr id="30" name="Freeform 5"/>
            <p:cNvSpPr>
              <a:spLocks noEditPoints="1"/>
            </p:cNvSpPr>
            <p:nvPr/>
          </p:nvSpPr>
          <p:spPr bwMode="auto">
            <a:xfrm>
              <a:off x="5762625" y="3097213"/>
              <a:ext cx="660400" cy="660400"/>
            </a:xfrm>
            <a:custGeom>
              <a:avLst/>
              <a:gdLst>
                <a:gd name="T0" fmla="*/ 116 w 233"/>
                <a:gd name="T1" fmla="*/ 233 h 233"/>
                <a:gd name="T2" fmla="*/ 0 w 233"/>
                <a:gd name="T3" fmla="*/ 116 h 233"/>
                <a:gd name="T4" fmla="*/ 116 w 233"/>
                <a:gd name="T5" fmla="*/ 0 h 233"/>
                <a:gd name="T6" fmla="*/ 233 w 233"/>
                <a:gd name="T7" fmla="*/ 117 h 233"/>
                <a:gd name="T8" fmla="*/ 116 w 233"/>
                <a:gd name="T9" fmla="*/ 233 h 233"/>
                <a:gd name="T10" fmla="*/ 117 w 233"/>
                <a:gd name="T11" fmla="*/ 10 h 233"/>
                <a:gd name="T12" fmla="*/ 9 w 233"/>
                <a:gd name="T13" fmla="*/ 116 h 233"/>
                <a:gd name="T14" fmla="*/ 116 w 233"/>
                <a:gd name="T15" fmla="*/ 224 h 233"/>
                <a:gd name="T16" fmla="*/ 224 w 233"/>
                <a:gd name="T17" fmla="*/ 117 h 233"/>
                <a:gd name="T18" fmla="*/ 117 w 233"/>
                <a:gd name="T19" fmla="*/ 1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3" h="233">
                  <a:moveTo>
                    <a:pt x="116" y="233"/>
                  </a:moveTo>
                  <a:cubicBezTo>
                    <a:pt x="52" y="233"/>
                    <a:pt x="0" y="180"/>
                    <a:pt x="0" y="116"/>
                  </a:cubicBezTo>
                  <a:cubicBezTo>
                    <a:pt x="0" y="52"/>
                    <a:pt x="52" y="0"/>
                    <a:pt x="116" y="0"/>
                  </a:cubicBezTo>
                  <a:cubicBezTo>
                    <a:pt x="181" y="1"/>
                    <a:pt x="233" y="53"/>
                    <a:pt x="233" y="117"/>
                  </a:cubicBezTo>
                  <a:cubicBezTo>
                    <a:pt x="233" y="181"/>
                    <a:pt x="180" y="233"/>
                    <a:pt x="116" y="233"/>
                  </a:cubicBezTo>
                  <a:close/>
                  <a:moveTo>
                    <a:pt x="117" y="10"/>
                  </a:moveTo>
                  <a:cubicBezTo>
                    <a:pt x="58" y="9"/>
                    <a:pt x="10" y="57"/>
                    <a:pt x="9" y="116"/>
                  </a:cubicBezTo>
                  <a:cubicBezTo>
                    <a:pt x="9" y="175"/>
                    <a:pt x="57" y="223"/>
                    <a:pt x="116" y="224"/>
                  </a:cubicBezTo>
                  <a:cubicBezTo>
                    <a:pt x="175" y="224"/>
                    <a:pt x="223" y="176"/>
                    <a:pt x="224" y="117"/>
                  </a:cubicBezTo>
                  <a:cubicBezTo>
                    <a:pt x="224" y="58"/>
                    <a:pt x="176" y="10"/>
                    <a:pt x="1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7831" rtl="0" eaLnBrk="1" fontAlgn="base" latinLnBrk="0" hangingPunct="1">
                <a:lnSpc>
                  <a:spcPct val="100000"/>
                </a:lnSpc>
                <a:spcBef>
                  <a:spcPct val="0"/>
                </a:spcBef>
                <a:spcAft>
                  <a:spcPct val="0"/>
                </a:spcAft>
                <a:buClrTx/>
                <a:buSzTx/>
                <a:buFontTx/>
                <a:buNone/>
                <a:tabLst/>
                <a:defRPr/>
              </a:pPr>
              <a:endParaRPr kumimoji="0" lang="en-GB" sz="2399" b="0" i="0" u="none" strike="noStrike" kern="1200" cap="none" spc="0" normalizeH="0" baseline="0" noProof="0">
                <a:ln>
                  <a:noFill/>
                </a:ln>
                <a:solidFill>
                  <a:srgbClr val="54585A"/>
                </a:solidFill>
                <a:effectLst/>
                <a:uLnTx/>
                <a:uFillTx/>
                <a:latin typeface="Arial" panose="020B0604020202020204" pitchFamily="34" charset="0"/>
                <a:ea typeface="+mn-ea"/>
                <a:cs typeface="Arial" panose="020B0604020202020204" pitchFamily="34" charset="0"/>
              </a:endParaRPr>
            </a:p>
          </p:txBody>
        </p:sp>
        <p:sp>
          <p:nvSpPr>
            <p:cNvPr id="31" name="Freeform 6"/>
            <p:cNvSpPr>
              <a:spLocks/>
            </p:cNvSpPr>
            <p:nvPr/>
          </p:nvSpPr>
          <p:spPr bwMode="auto">
            <a:xfrm>
              <a:off x="6003925" y="3241676"/>
              <a:ext cx="188913" cy="252413"/>
            </a:xfrm>
            <a:custGeom>
              <a:avLst/>
              <a:gdLst>
                <a:gd name="T0" fmla="*/ 27 w 67"/>
                <a:gd name="T1" fmla="*/ 73 h 89"/>
                <a:gd name="T2" fmla="*/ 27 w 67"/>
                <a:gd name="T3" fmla="*/ 64 h 89"/>
                <a:gd name="T4" fmla="*/ 33 w 67"/>
                <a:gd name="T5" fmla="*/ 58 h 89"/>
                <a:gd name="T6" fmla="*/ 53 w 67"/>
                <a:gd name="T7" fmla="*/ 38 h 89"/>
                <a:gd name="T8" fmla="*/ 38 w 67"/>
                <a:gd name="T9" fmla="*/ 14 h 89"/>
                <a:gd name="T10" fmla="*/ 9 w 67"/>
                <a:gd name="T11" fmla="*/ 34 h 89"/>
                <a:gd name="T12" fmla="*/ 7 w 67"/>
                <a:gd name="T13" fmla="*/ 39 h 89"/>
                <a:gd name="T14" fmla="*/ 3 w 67"/>
                <a:gd name="T15" fmla="*/ 39 h 89"/>
                <a:gd name="T16" fmla="*/ 0 w 67"/>
                <a:gd name="T17" fmla="*/ 35 h 89"/>
                <a:gd name="T18" fmla="*/ 20 w 67"/>
                <a:gd name="T19" fmla="*/ 6 h 89"/>
                <a:gd name="T20" fmla="*/ 61 w 67"/>
                <a:gd name="T21" fmla="*/ 26 h 89"/>
                <a:gd name="T22" fmla="*/ 39 w 67"/>
                <a:gd name="T23" fmla="*/ 66 h 89"/>
                <a:gd name="T24" fmla="*/ 36 w 67"/>
                <a:gd name="T25" fmla="*/ 70 h 89"/>
                <a:gd name="T26" fmla="*/ 36 w 67"/>
                <a:gd name="T27" fmla="*/ 84 h 89"/>
                <a:gd name="T28" fmla="*/ 31 w 67"/>
                <a:gd name="T29" fmla="*/ 89 h 89"/>
                <a:gd name="T30" fmla="*/ 27 w 67"/>
                <a:gd name="T31" fmla="*/ 84 h 89"/>
                <a:gd name="T32" fmla="*/ 27 w 67"/>
                <a:gd name="T33" fmla="*/ 7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89">
                  <a:moveTo>
                    <a:pt x="27" y="73"/>
                  </a:moveTo>
                  <a:cubicBezTo>
                    <a:pt x="27" y="70"/>
                    <a:pt x="27" y="67"/>
                    <a:pt x="27" y="64"/>
                  </a:cubicBezTo>
                  <a:cubicBezTo>
                    <a:pt x="27" y="59"/>
                    <a:pt x="28" y="58"/>
                    <a:pt x="33" y="58"/>
                  </a:cubicBezTo>
                  <a:cubicBezTo>
                    <a:pt x="44" y="57"/>
                    <a:pt x="52" y="48"/>
                    <a:pt x="53" y="38"/>
                  </a:cubicBezTo>
                  <a:cubicBezTo>
                    <a:pt x="55" y="27"/>
                    <a:pt x="48" y="17"/>
                    <a:pt x="38" y="14"/>
                  </a:cubicBezTo>
                  <a:cubicBezTo>
                    <a:pt x="24" y="10"/>
                    <a:pt x="10" y="20"/>
                    <a:pt x="9" y="34"/>
                  </a:cubicBezTo>
                  <a:cubicBezTo>
                    <a:pt x="9" y="36"/>
                    <a:pt x="8" y="38"/>
                    <a:pt x="7" y="39"/>
                  </a:cubicBezTo>
                  <a:cubicBezTo>
                    <a:pt x="6" y="40"/>
                    <a:pt x="4" y="40"/>
                    <a:pt x="3" y="39"/>
                  </a:cubicBezTo>
                  <a:cubicBezTo>
                    <a:pt x="1" y="39"/>
                    <a:pt x="0" y="37"/>
                    <a:pt x="0" y="35"/>
                  </a:cubicBezTo>
                  <a:cubicBezTo>
                    <a:pt x="0" y="23"/>
                    <a:pt x="8" y="11"/>
                    <a:pt x="20" y="6"/>
                  </a:cubicBezTo>
                  <a:cubicBezTo>
                    <a:pt x="37" y="0"/>
                    <a:pt x="56" y="9"/>
                    <a:pt x="61" y="26"/>
                  </a:cubicBezTo>
                  <a:cubicBezTo>
                    <a:pt x="67" y="43"/>
                    <a:pt x="57" y="61"/>
                    <a:pt x="39" y="66"/>
                  </a:cubicBezTo>
                  <a:cubicBezTo>
                    <a:pt x="36" y="67"/>
                    <a:pt x="36" y="68"/>
                    <a:pt x="36" y="70"/>
                  </a:cubicBezTo>
                  <a:cubicBezTo>
                    <a:pt x="36" y="75"/>
                    <a:pt x="36" y="79"/>
                    <a:pt x="36" y="84"/>
                  </a:cubicBezTo>
                  <a:cubicBezTo>
                    <a:pt x="36" y="87"/>
                    <a:pt x="34" y="89"/>
                    <a:pt x="31" y="89"/>
                  </a:cubicBezTo>
                  <a:cubicBezTo>
                    <a:pt x="29" y="89"/>
                    <a:pt x="27" y="87"/>
                    <a:pt x="27" y="84"/>
                  </a:cubicBezTo>
                  <a:cubicBezTo>
                    <a:pt x="27" y="81"/>
                    <a:pt x="27" y="77"/>
                    <a:pt x="27"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7831" rtl="0" eaLnBrk="1" fontAlgn="base" latinLnBrk="0" hangingPunct="1">
                <a:lnSpc>
                  <a:spcPct val="100000"/>
                </a:lnSpc>
                <a:spcBef>
                  <a:spcPct val="0"/>
                </a:spcBef>
                <a:spcAft>
                  <a:spcPct val="0"/>
                </a:spcAft>
                <a:buClrTx/>
                <a:buSzTx/>
                <a:buFontTx/>
                <a:buNone/>
                <a:tabLst/>
                <a:defRPr/>
              </a:pPr>
              <a:endParaRPr kumimoji="0" lang="en-GB" sz="2399" b="0" i="0" u="none" strike="noStrike" kern="1200" cap="none" spc="0" normalizeH="0" baseline="0" noProof="0">
                <a:ln>
                  <a:noFill/>
                </a:ln>
                <a:solidFill>
                  <a:srgbClr val="54585A"/>
                </a:solidFill>
                <a:effectLst/>
                <a:uLnTx/>
                <a:uFillTx/>
                <a:latin typeface="Arial" panose="020B0604020202020204" pitchFamily="34" charset="0"/>
                <a:ea typeface="+mn-ea"/>
                <a:cs typeface="Arial" panose="020B0604020202020204" pitchFamily="34" charset="0"/>
              </a:endParaRPr>
            </a:p>
          </p:txBody>
        </p:sp>
        <p:sp>
          <p:nvSpPr>
            <p:cNvPr id="32" name="Freeform 7"/>
            <p:cNvSpPr>
              <a:spLocks/>
            </p:cNvSpPr>
            <p:nvPr/>
          </p:nvSpPr>
          <p:spPr bwMode="auto">
            <a:xfrm>
              <a:off x="6069013" y="3541713"/>
              <a:ext cx="47625" cy="49213"/>
            </a:xfrm>
            <a:custGeom>
              <a:avLst/>
              <a:gdLst>
                <a:gd name="T0" fmla="*/ 17 w 17"/>
                <a:gd name="T1" fmla="*/ 8 h 17"/>
                <a:gd name="T2" fmla="*/ 8 w 17"/>
                <a:gd name="T3" fmla="*/ 17 h 17"/>
                <a:gd name="T4" fmla="*/ 0 w 17"/>
                <a:gd name="T5" fmla="*/ 8 h 17"/>
                <a:gd name="T6" fmla="*/ 8 w 17"/>
                <a:gd name="T7" fmla="*/ 0 h 17"/>
                <a:gd name="T8" fmla="*/ 17 w 17"/>
                <a:gd name="T9" fmla="*/ 8 h 17"/>
              </a:gdLst>
              <a:ahLst/>
              <a:cxnLst>
                <a:cxn ang="0">
                  <a:pos x="T0" y="T1"/>
                </a:cxn>
                <a:cxn ang="0">
                  <a:pos x="T2" y="T3"/>
                </a:cxn>
                <a:cxn ang="0">
                  <a:pos x="T4" y="T5"/>
                </a:cxn>
                <a:cxn ang="0">
                  <a:pos x="T6" y="T7"/>
                </a:cxn>
                <a:cxn ang="0">
                  <a:pos x="T8" y="T9"/>
                </a:cxn>
              </a:cxnLst>
              <a:rect l="0" t="0" r="r" b="b"/>
              <a:pathLst>
                <a:path w="17" h="17">
                  <a:moveTo>
                    <a:pt x="17" y="8"/>
                  </a:moveTo>
                  <a:cubicBezTo>
                    <a:pt x="17" y="13"/>
                    <a:pt x="13" y="17"/>
                    <a:pt x="8" y="17"/>
                  </a:cubicBezTo>
                  <a:cubicBezTo>
                    <a:pt x="3" y="17"/>
                    <a:pt x="0" y="13"/>
                    <a:pt x="0" y="8"/>
                  </a:cubicBezTo>
                  <a:cubicBezTo>
                    <a:pt x="0" y="4"/>
                    <a:pt x="4" y="0"/>
                    <a:pt x="8" y="0"/>
                  </a:cubicBezTo>
                  <a:cubicBezTo>
                    <a:pt x="13" y="0"/>
                    <a:pt x="17" y="4"/>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607831" rtl="0" eaLnBrk="1" fontAlgn="base" latinLnBrk="0" hangingPunct="1">
                <a:lnSpc>
                  <a:spcPct val="100000"/>
                </a:lnSpc>
                <a:spcBef>
                  <a:spcPct val="0"/>
                </a:spcBef>
                <a:spcAft>
                  <a:spcPct val="0"/>
                </a:spcAft>
                <a:buClrTx/>
                <a:buSzTx/>
                <a:buFontTx/>
                <a:buNone/>
                <a:tabLst/>
                <a:defRPr/>
              </a:pPr>
              <a:endParaRPr kumimoji="0" lang="en-GB" sz="2399" b="0" i="0" u="none" strike="noStrike" kern="1200" cap="none" spc="0" normalizeH="0" baseline="0" noProof="0">
                <a:ln>
                  <a:noFill/>
                </a:ln>
                <a:solidFill>
                  <a:srgbClr val="54585A"/>
                </a:solidFill>
                <a:effectLst/>
                <a:uLnTx/>
                <a:uFillTx/>
                <a:latin typeface="Arial" panose="020B0604020202020204" pitchFamily="34" charset="0"/>
                <a:ea typeface="+mn-ea"/>
                <a:cs typeface="Arial" panose="020B0604020202020204" pitchFamily="34" charset="0"/>
              </a:endParaRPr>
            </a:p>
          </p:txBody>
        </p:sp>
      </p:grpSp>
      <p:pic>
        <p:nvPicPr>
          <p:cNvPr id="14" name="Audio 13">
            <a:hlinkClick r:id="" action="ppaction://media"/>
            <a:extLst>
              <a:ext uri="{FF2B5EF4-FFF2-40B4-BE49-F238E27FC236}">
                <a16:creationId xmlns:a16="http://schemas.microsoft.com/office/drawing/2014/main" id="{615029F9-3F5C-E005-3038-9B54D840E476}"/>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83903494"/>
      </p:ext>
    </p:extLst>
  </p:cSld>
  <p:clrMapOvr>
    <a:masterClrMapping/>
  </p:clrMapOvr>
  <mc:AlternateContent xmlns:mc="http://schemas.openxmlformats.org/markup-compatibility/2006" xmlns:p14="http://schemas.microsoft.com/office/powerpoint/2010/main">
    <mc:Choice Requires="p14">
      <p:transition spd="slow" p14:dur="2000" advTm="45498"/>
    </mc:Choice>
    <mc:Fallback xmlns="">
      <p:transition spd="slow" advTm="45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B173C-B3E2-C9E4-D59E-63BA139F09C9}"/>
              </a:ext>
            </a:extLst>
          </p:cNvPr>
          <p:cNvSpPr>
            <a:spLocks noGrp="1"/>
          </p:cNvSpPr>
          <p:nvPr>
            <p:ph type="ctrTitle"/>
          </p:nvPr>
        </p:nvSpPr>
        <p:spPr>
          <a:xfrm>
            <a:off x="360217" y="2131640"/>
            <a:ext cx="11471565" cy="1739347"/>
          </a:xfrm>
        </p:spPr>
        <p:txBody>
          <a:bodyPr>
            <a:normAutofit/>
          </a:bodyPr>
          <a:lstStyle/>
          <a:p>
            <a:r>
              <a:rPr lang="vi-VN" sz="4000" b="1" dirty="0">
                <a:latin typeface="Calibri" panose="020F0502020204030204" pitchFamily="34" charset="0"/>
                <a:cs typeface="Calibri" panose="020F0502020204030204" pitchFamily="34" charset="0"/>
              </a:rPr>
              <a:t>WHY DO WE NEED LIPIDS?</a:t>
            </a:r>
            <a:endParaRPr lang="en-US" sz="4000" dirty="0"/>
          </a:p>
        </p:txBody>
      </p:sp>
      <p:pic>
        <p:nvPicPr>
          <p:cNvPr id="8" name="Audio 7">
            <a:hlinkClick r:id="" action="ppaction://media"/>
            <a:extLst>
              <a:ext uri="{FF2B5EF4-FFF2-40B4-BE49-F238E27FC236}">
                <a16:creationId xmlns:a16="http://schemas.microsoft.com/office/drawing/2014/main" id="{700A5AE3-06BE-D322-5D43-8DD4B4FB4F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58543787"/>
      </p:ext>
    </p:extLst>
  </p:cSld>
  <p:clrMapOvr>
    <a:masterClrMapping/>
  </p:clrMapOvr>
  <p:transition spd="slow" advTm="292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1473-AEB6-1686-F9E8-71A72F0246B3}"/>
              </a:ext>
            </a:extLst>
          </p:cNvPr>
          <p:cNvSpPr>
            <a:spLocks noGrp="1"/>
          </p:cNvSpPr>
          <p:nvPr>
            <p:ph type="title"/>
          </p:nvPr>
        </p:nvSpPr>
        <p:spPr/>
        <p:txBody>
          <a:bodyPr>
            <a:normAutofit/>
          </a:bodyPr>
          <a:lstStyle/>
          <a:p>
            <a:pPr algn="ctr"/>
            <a:r>
              <a:rPr lang="en-US" sz="3600" b="1" dirty="0">
                <a:latin typeface="Calibri" panose="020F0502020204030204" pitchFamily="34" charset="0"/>
                <a:cs typeface="Calibri" panose="020F0502020204030204" pitchFamily="34" charset="0"/>
              </a:rPr>
              <a:t>LIPID generation I</a:t>
            </a:r>
            <a:br>
              <a:rPr lang="en-US" sz="3600" b="1" dirty="0">
                <a:latin typeface="Calibri" panose="020F0502020204030204" pitchFamily="34" charset="0"/>
                <a:cs typeface="Calibri" panose="020F0502020204030204" pitchFamily="34" charset="0"/>
              </a:rPr>
            </a:br>
            <a:r>
              <a:rPr lang="en-US" sz="3200" b="1" dirty="0">
                <a:solidFill>
                  <a:schemeClr val="bg1"/>
                </a:solidFill>
                <a:latin typeface="Calibri" panose="020F0502020204030204" pitchFamily="34" charset="0"/>
                <a:cs typeface="Calibri" panose="020F0502020204030204" pitchFamily="34" charset="0"/>
              </a:rPr>
              <a:t>(soybean oil, rich in OMEGA 6 fatty acid)</a:t>
            </a:r>
          </a:p>
        </p:txBody>
      </p:sp>
      <p:pic>
        <p:nvPicPr>
          <p:cNvPr id="5" name="Picture 4">
            <a:extLst>
              <a:ext uri="{FF2B5EF4-FFF2-40B4-BE49-F238E27FC236}">
                <a16:creationId xmlns:a16="http://schemas.microsoft.com/office/drawing/2014/main" id="{220198BE-5C63-7D3C-DCB1-EE2F4755C7C5}"/>
              </a:ext>
            </a:extLst>
          </p:cNvPr>
          <p:cNvPicPr>
            <a:picLocks noChangeAspect="1"/>
          </p:cNvPicPr>
          <p:nvPr/>
        </p:nvPicPr>
        <p:blipFill>
          <a:blip r:embed="rId5"/>
          <a:stretch>
            <a:fillRect/>
          </a:stretch>
        </p:blipFill>
        <p:spPr>
          <a:xfrm>
            <a:off x="413656" y="3064100"/>
            <a:ext cx="5811375" cy="3738020"/>
          </a:xfrm>
          <a:prstGeom prst="rect">
            <a:avLst/>
          </a:prstGeom>
        </p:spPr>
      </p:pic>
      <p:pic>
        <p:nvPicPr>
          <p:cNvPr id="7" name="Picture 6">
            <a:extLst>
              <a:ext uri="{FF2B5EF4-FFF2-40B4-BE49-F238E27FC236}">
                <a16:creationId xmlns:a16="http://schemas.microsoft.com/office/drawing/2014/main" id="{ABAC1004-5303-8A36-7B72-957A4E5E9FBE}"/>
              </a:ext>
            </a:extLst>
          </p:cNvPr>
          <p:cNvPicPr>
            <a:picLocks noChangeAspect="1"/>
          </p:cNvPicPr>
          <p:nvPr/>
        </p:nvPicPr>
        <p:blipFill>
          <a:blip r:embed="rId6"/>
          <a:stretch>
            <a:fillRect/>
          </a:stretch>
        </p:blipFill>
        <p:spPr>
          <a:xfrm>
            <a:off x="6385832" y="3550920"/>
            <a:ext cx="5733459" cy="1325563"/>
          </a:xfrm>
          <a:prstGeom prst="rect">
            <a:avLst/>
          </a:prstGeom>
        </p:spPr>
      </p:pic>
      <p:sp>
        <p:nvSpPr>
          <p:cNvPr id="8" name="TextBox 7">
            <a:extLst>
              <a:ext uri="{FF2B5EF4-FFF2-40B4-BE49-F238E27FC236}">
                <a16:creationId xmlns:a16="http://schemas.microsoft.com/office/drawing/2014/main" id="{8A657A28-4512-7600-E56D-A4AE5EE6E0E2}"/>
              </a:ext>
            </a:extLst>
          </p:cNvPr>
          <p:cNvSpPr txBox="1"/>
          <p:nvPr/>
        </p:nvSpPr>
        <p:spPr>
          <a:xfrm>
            <a:off x="0" y="1828353"/>
            <a:ext cx="6911210" cy="1200329"/>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60 trauma patients with a severity score of 27 and an APACHE II score of 23 to 10 days of postoperative PN with or without an ω–6 emulsion . </a:t>
            </a:r>
            <a:endParaRPr lang="en-US" sz="2400" b="1" dirty="0">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E1543AF3-63C6-5B3B-D6DF-A9FD04FA7477}"/>
              </a:ext>
            </a:extLst>
          </p:cNvPr>
          <p:cNvCxnSpPr/>
          <p:nvPr/>
        </p:nvCxnSpPr>
        <p:spPr>
          <a:xfrm>
            <a:off x="7609840" y="4531360"/>
            <a:ext cx="440677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C678C3B-28F9-B6E6-AE6D-3AA445192FB0}"/>
              </a:ext>
            </a:extLst>
          </p:cNvPr>
          <p:cNvSpPr txBox="1"/>
          <p:nvPr/>
        </p:nvSpPr>
        <p:spPr>
          <a:xfrm>
            <a:off x="7498080" y="6368613"/>
            <a:ext cx="4429760" cy="307777"/>
          </a:xfrm>
          <a:prstGeom prst="rect">
            <a:avLst/>
          </a:prstGeom>
          <a:noFill/>
        </p:spPr>
        <p:txBody>
          <a:bodyPr wrap="square" rtlCol="0">
            <a:spAutoFit/>
          </a:bodyPr>
          <a:lstStyle/>
          <a:p>
            <a:pPr algn="r"/>
            <a:r>
              <a:rPr lang="vi-VN" sz="1400" dirty="0">
                <a:latin typeface="Calibri" panose="020F0502020204030204" pitchFamily="34" charset="0"/>
                <a:cs typeface="Calibri" panose="020F0502020204030204" pitchFamily="34" charset="0"/>
              </a:rPr>
              <a:t>Kreyman G.  </a:t>
            </a:r>
            <a:r>
              <a:rPr lang="en-US" sz="1400" dirty="0">
                <a:latin typeface="Calibri" panose="020F0502020204030204" pitchFamily="34" charset="0"/>
                <a:cs typeface="Calibri" panose="020F0502020204030204" pitchFamily="34" charset="0"/>
              </a:rPr>
              <a:t>S </a:t>
            </a:r>
            <a:r>
              <a:rPr lang="vi-VN" sz="1400" dirty="0">
                <a:latin typeface="Calibri" panose="020F0502020204030204" pitchFamily="34" charset="0"/>
                <a:cs typeface="Calibri" panose="020F0502020204030204" pitchFamily="34" charset="0"/>
              </a:rPr>
              <a:t>Afr J Clin Nutr 2010</a:t>
            </a:r>
            <a:endParaRPr lang="en-US" sz="1400" dirty="0">
              <a:latin typeface="Calibri" panose="020F0502020204030204" pitchFamily="34" charset="0"/>
              <a:cs typeface="Calibri" panose="020F0502020204030204" pitchFamily="34" charset="0"/>
            </a:endParaRPr>
          </a:p>
        </p:txBody>
      </p:sp>
      <p:pic>
        <p:nvPicPr>
          <p:cNvPr id="22" name="Audio 21">
            <a:hlinkClick r:id="" action="ppaction://media"/>
            <a:extLst>
              <a:ext uri="{FF2B5EF4-FFF2-40B4-BE49-F238E27FC236}">
                <a16:creationId xmlns:a16="http://schemas.microsoft.com/office/drawing/2014/main" id="{60B0F13F-678C-04B0-4434-052AFAFAAC5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4490296"/>
      </p:ext>
    </p:extLst>
  </p:cSld>
  <p:clrMapOvr>
    <a:masterClrMapping/>
  </p:clrMapOvr>
  <p:transition spd="slow" advTm="839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612C-56F7-1067-6A5D-AE20BAFABF7B}"/>
              </a:ext>
            </a:extLst>
          </p:cNvPr>
          <p:cNvSpPr>
            <a:spLocks noGrp="1"/>
          </p:cNvSpPr>
          <p:nvPr>
            <p:ph type="title"/>
          </p:nvPr>
        </p:nvSpPr>
        <p:spPr>
          <a:xfrm>
            <a:off x="979100" y="446502"/>
            <a:ext cx="10515600" cy="1325563"/>
          </a:xfrm>
        </p:spPr>
        <p:txBody>
          <a:bodyPr>
            <a:normAutofit/>
          </a:bodyPr>
          <a:lstStyle/>
          <a:p>
            <a:pPr algn="ctr"/>
            <a:r>
              <a:rPr lang="en-US" sz="3600" b="1" dirty="0">
                <a:latin typeface="Calibri" panose="020F0502020204030204" pitchFamily="34" charset="0"/>
                <a:cs typeface="Calibri" panose="020F0502020204030204" pitchFamily="34" charset="0"/>
              </a:rPr>
              <a:t>Lipid generation ii</a:t>
            </a:r>
            <a:r>
              <a:rPr lang="vi-VN" sz="3600" b="1" dirty="0">
                <a:latin typeface="Calibri" panose="020F0502020204030204" pitchFamily="34" charset="0"/>
                <a:cs typeface="Calibri" panose="020F0502020204030204" pitchFamily="34" charset="0"/>
              </a:rPr>
              <a:t> </a:t>
            </a:r>
            <a:br>
              <a:rPr lang="vi-VN" sz="3600" b="1" dirty="0">
                <a:latin typeface="Calibri" panose="020F0502020204030204" pitchFamily="34" charset="0"/>
                <a:cs typeface="Calibri" panose="020F0502020204030204" pitchFamily="34" charset="0"/>
              </a:rPr>
            </a:br>
            <a:r>
              <a:rPr lang="vi-VN" sz="2800" b="1" dirty="0">
                <a:solidFill>
                  <a:schemeClr val="bg1"/>
                </a:solidFill>
                <a:latin typeface="Calibri" panose="020F0502020204030204" pitchFamily="34" charset="0"/>
                <a:cs typeface="Calibri" panose="020F0502020204030204" pitchFamily="34" charset="0"/>
              </a:rPr>
              <a:t>(50% MCT </a:t>
            </a:r>
            <a:r>
              <a:rPr lang="en-US" sz="2800" b="1" dirty="0">
                <a:solidFill>
                  <a:schemeClr val="bg1"/>
                </a:solidFill>
                <a:latin typeface="Calibri" panose="020F0502020204030204" pitchFamily="34" charset="0"/>
                <a:cs typeface="Calibri" panose="020F0502020204030204" pitchFamily="34" charset="0"/>
              </a:rPr>
              <a:t>+ </a:t>
            </a:r>
            <a:r>
              <a:rPr lang="vi-VN" sz="2800" b="1" dirty="0">
                <a:solidFill>
                  <a:schemeClr val="bg1"/>
                </a:solidFill>
                <a:latin typeface="Calibri" panose="020F0502020204030204" pitchFamily="34" charset="0"/>
                <a:cs typeface="Calibri" panose="020F0502020204030204" pitchFamily="34" charset="0"/>
              </a:rPr>
              <a:t>50% </a:t>
            </a:r>
            <a:r>
              <a:rPr lang="en-US" sz="2800" b="1" dirty="0">
                <a:solidFill>
                  <a:schemeClr val="bg1"/>
                </a:solidFill>
                <a:latin typeface="Calibri" panose="020F0502020204030204" pitchFamily="34" charset="0"/>
                <a:cs typeface="Calibri" panose="020F0502020204030204" pitchFamily="34" charset="0"/>
              </a:rPr>
              <a:t>soybean oil</a:t>
            </a:r>
            <a:r>
              <a:rPr lang="vi-VN" sz="2800" b="1" dirty="0">
                <a:solidFill>
                  <a:schemeClr val="bg1"/>
                </a:solidFill>
                <a:latin typeface="Calibri" panose="020F0502020204030204" pitchFamily="34" charset="0"/>
                <a:cs typeface="Calibri" panose="020F0502020204030204" pitchFamily="34" charset="0"/>
              </a:rPr>
              <a:t>)</a:t>
            </a:r>
            <a:endParaRPr lang="en-US" sz="2800" b="1" dirty="0">
              <a:solidFill>
                <a:schemeClr val="bg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1C4BB79-3649-25DE-32CE-17E15630822D}"/>
              </a:ext>
            </a:extLst>
          </p:cNvPr>
          <p:cNvSpPr>
            <a:spLocks noGrp="1"/>
          </p:cNvSpPr>
          <p:nvPr>
            <p:ph idx="1"/>
          </p:nvPr>
        </p:nvSpPr>
        <p:spPr>
          <a:xfrm>
            <a:off x="776625" y="1952896"/>
            <a:ext cx="10920549" cy="4295504"/>
          </a:xfrm>
        </p:spPr>
        <p:txBody>
          <a:bodyPr>
            <a:noAutofit/>
          </a:bodyPr>
          <a:lstStyle/>
          <a:p>
            <a:r>
              <a:rPr lang="en-US" sz="2800" dirty="0">
                <a:latin typeface="Calibri" panose="020F0502020204030204" pitchFamily="34" charset="0"/>
                <a:cs typeface="Calibri" panose="020F0502020204030204" pitchFamily="34" charset="0"/>
              </a:rPr>
              <a:t>MCT: a chain length of 8 resp. 10 carbon atoms are derived from coconut oil. </a:t>
            </a:r>
          </a:p>
          <a:p>
            <a:r>
              <a:rPr lang="en-US" sz="2800" dirty="0">
                <a:latin typeface="Calibri" panose="020F0502020204030204" pitchFamily="34" charset="0"/>
                <a:cs typeface="Calibri" panose="020F0502020204030204" pitchFamily="34" charset="0"/>
              </a:rPr>
              <a:t>As an instant energy source</a:t>
            </a:r>
            <a:endParaRPr lang="vi-VN"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 mixture 50/50 of ω–6 FA and MCT (ω–6/MCT) could</a:t>
            </a:r>
            <a:endParaRPr lang="vi-VN" sz="2800" dirty="0">
              <a:latin typeface="Calibri" panose="020F0502020204030204" pitchFamily="34" charset="0"/>
              <a:cs typeface="Calibri" panose="020F0502020204030204" pitchFamily="34" charset="0"/>
            </a:endParaRPr>
          </a:p>
          <a:p>
            <a:pPr lvl="1">
              <a:buFont typeface="Wingdings" panose="05000000000000000000" pitchFamily="2" charset="2"/>
              <a:buChar char="ü"/>
            </a:pPr>
            <a:r>
              <a:rPr lang="en-US" sz="2400" dirty="0">
                <a:latin typeface="Calibri" panose="020F0502020204030204" pitchFamily="34" charset="0"/>
                <a:cs typeface="Calibri" panose="020F0502020204030204" pitchFamily="34" charset="0"/>
              </a:rPr>
              <a:t>Prevent the inhibition of lymphocyte proliferation</a:t>
            </a:r>
          </a:p>
          <a:p>
            <a:pPr lvl="1">
              <a:buFont typeface="Wingdings" panose="05000000000000000000" pitchFamily="2" charset="2"/>
              <a:buChar char="ü"/>
            </a:pPr>
            <a:r>
              <a:rPr lang="en-US" sz="2400" dirty="0">
                <a:latin typeface="Calibri" panose="020F0502020204030204" pitchFamily="34" charset="0"/>
                <a:cs typeface="Calibri" panose="020F0502020204030204" pitchFamily="34" charset="0"/>
              </a:rPr>
              <a:t>Reduce natural killer cell activity</a:t>
            </a:r>
          </a:p>
          <a:p>
            <a:pPr lvl="1">
              <a:buFont typeface="Wingdings" panose="05000000000000000000" pitchFamily="2" charset="2"/>
              <a:buChar char="ü"/>
            </a:pPr>
            <a:r>
              <a:rPr lang="en-US" sz="2400" dirty="0">
                <a:latin typeface="Calibri" panose="020F0502020204030204" pitchFamily="34" charset="0"/>
                <a:cs typeface="Calibri" panose="020F0502020204030204" pitchFamily="34" charset="0"/>
              </a:rPr>
              <a:t> Increase the expression of adhesion molecules, as well as the phagocytic capacity of the RES.</a:t>
            </a:r>
          </a:p>
          <a:p>
            <a:pPr lvl="1">
              <a:buFont typeface="Wingdings" panose="05000000000000000000" pitchFamily="2" charset="2"/>
              <a:buChar char="ü"/>
            </a:pPr>
            <a:r>
              <a:rPr lang="en-US" sz="2400" dirty="0">
                <a:latin typeface="Calibri" panose="020F0502020204030204" pitchFamily="34" charset="0"/>
                <a:cs typeface="Calibri" panose="020F0502020204030204" pitchFamily="34" charset="0"/>
              </a:rPr>
              <a:t>However, as there are no harmful results, ω–6/MCT lipid emulsions are still in use and may still be used in critically ill patients</a:t>
            </a:r>
          </a:p>
        </p:txBody>
      </p:sp>
      <p:sp>
        <p:nvSpPr>
          <p:cNvPr id="6" name="TextBox 5">
            <a:extLst>
              <a:ext uri="{FF2B5EF4-FFF2-40B4-BE49-F238E27FC236}">
                <a16:creationId xmlns:a16="http://schemas.microsoft.com/office/drawing/2014/main" id="{8874737B-9B93-5D7C-D9FF-ED62A9398180}"/>
              </a:ext>
            </a:extLst>
          </p:cNvPr>
          <p:cNvSpPr txBox="1"/>
          <p:nvPr/>
        </p:nvSpPr>
        <p:spPr>
          <a:xfrm>
            <a:off x="7498080" y="6368613"/>
            <a:ext cx="4429760" cy="307777"/>
          </a:xfrm>
          <a:prstGeom prst="rect">
            <a:avLst/>
          </a:prstGeom>
          <a:noFill/>
        </p:spPr>
        <p:txBody>
          <a:bodyPr wrap="square" rtlCol="0">
            <a:spAutoFit/>
          </a:bodyPr>
          <a:lstStyle/>
          <a:p>
            <a:pPr algn="r"/>
            <a:r>
              <a:rPr lang="vi-VN" sz="1400" dirty="0">
                <a:latin typeface="Calibri" panose="020F0502020204030204" pitchFamily="34" charset="0"/>
                <a:cs typeface="Calibri" panose="020F0502020204030204" pitchFamily="34" charset="0"/>
              </a:rPr>
              <a:t>Kreyman G.  </a:t>
            </a:r>
            <a:r>
              <a:rPr lang="en-US" sz="1400" dirty="0">
                <a:latin typeface="Calibri" panose="020F0502020204030204" pitchFamily="34" charset="0"/>
                <a:cs typeface="Calibri" panose="020F0502020204030204" pitchFamily="34" charset="0"/>
              </a:rPr>
              <a:t>S </a:t>
            </a:r>
            <a:r>
              <a:rPr lang="vi-VN" sz="1400" dirty="0">
                <a:latin typeface="Calibri" panose="020F0502020204030204" pitchFamily="34" charset="0"/>
                <a:cs typeface="Calibri" panose="020F0502020204030204" pitchFamily="34" charset="0"/>
              </a:rPr>
              <a:t>Afr J Clin Nutr 2010</a:t>
            </a:r>
            <a:endParaRPr lang="en-US" sz="1400" dirty="0">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9F369D47-9A3F-FFE5-08C5-827D93273A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82057211"/>
      </p:ext>
    </p:extLst>
  </p:cSld>
  <p:clrMapOvr>
    <a:masterClrMapping/>
  </p:clrMapOvr>
  <p:transition spd="slow" advTm="9808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EBD0-E230-4AE6-20B0-DF79A60BD8AD}"/>
              </a:ext>
            </a:extLst>
          </p:cNvPr>
          <p:cNvSpPr>
            <a:spLocks noGrp="1"/>
          </p:cNvSpPr>
          <p:nvPr>
            <p:ph type="title"/>
          </p:nvPr>
        </p:nvSpPr>
        <p:spPr>
          <a:xfrm>
            <a:off x="838200" y="351336"/>
            <a:ext cx="10515600" cy="1325563"/>
          </a:xfrm>
        </p:spPr>
        <p:txBody>
          <a:bodyPr>
            <a:normAutofit/>
          </a:bodyPr>
          <a:lstStyle/>
          <a:p>
            <a:pPr algn="ctr"/>
            <a:r>
              <a:rPr lang="en-US" sz="3600" b="1" dirty="0">
                <a:latin typeface="Calibri" panose="020F0502020204030204" pitchFamily="34" charset="0"/>
                <a:cs typeface="Calibri" panose="020F0502020204030204" pitchFamily="34" charset="0"/>
              </a:rPr>
              <a:t>GENERATION III </a:t>
            </a:r>
            <a:br>
              <a:rPr lang="vi-VN" sz="3600" b="1" dirty="0">
                <a:latin typeface="Calibri" panose="020F0502020204030204" pitchFamily="34" charset="0"/>
                <a:cs typeface="Calibri" panose="020F0502020204030204" pitchFamily="34" charset="0"/>
              </a:rPr>
            </a:br>
            <a:r>
              <a:rPr lang="vi-VN" sz="3600" b="1" dirty="0">
                <a:latin typeface="Calibri" panose="020F0502020204030204" pitchFamily="34" charset="0"/>
                <a:cs typeface="Calibri" panose="020F0502020204030204" pitchFamily="34" charset="0"/>
              </a:rPr>
              <a:t>(</a:t>
            </a:r>
            <a:r>
              <a:rPr lang="en-US" sz="3600" b="1" dirty="0">
                <a:latin typeface="Calibri" panose="020F0502020204030204" pitchFamily="34" charset="0"/>
                <a:cs typeface="Calibri" panose="020F0502020204030204" pitchFamily="34" charset="0"/>
              </a:rPr>
              <a:t>based on </a:t>
            </a:r>
            <a:r>
              <a:rPr lang="vi-VN" sz="3600" b="1" dirty="0">
                <a:latin typeface="Calibri" panose="020F0502020204030204" pitchFamily="34" charset="0"/>
                <a:cs typeface="Calibri" panose="020F0502020204030204" pitchFamily="34" charset="0"/>
              </a:rPr>
              <a:t>OMEGA 3</a:t>
            </a:r>
            <a:r>
              <a:rPr lang="en-US" sz="3600" b="1" dirty="0">
                <a:latin typeface="Calibri" panose="020F0502020204030204" pitchFamily="34" charset="0"/>
                <a:cs typeface="Calibri" panose="020F0502020204030204" pitchFamily="34" charset="0"/>
              </a:rPr>
              <a:t> fatty acid from fish oil</a:t>
            </a:r>
            <a:r>
              <a:rPr lang="vi-VN" sz="3600" b="1" dirty="0">
                <a:latin typeface="Calibri" panose="020F0502020204030204" pitchFamily="34" charset="0"/>
                <a:cs typeface="Calibri" panose="020F0502020204030204" pitchFamily="34" charset="0"/>
              </a:rPr>
              <a:t>)</a:t>
            </a:r>
            <a:endParaRPr lang="en-US" sz="36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F73DB08-33BA-1716-3284-71EC9A3162ED}"/>
              </a:ext>
            </a:extLst>
          </p:cNvPr>
          <p:cNvSpPr txBox="1"/>
          <p:nvPr/>
        </p:nvSpPr>
        <p:spPr>
          <a:xfrm>
            <a:off x="838200" y="2474893"/>
            <a:ext cx="10189029" cy="3108543"/>
          </a:xfrm>
          <a:prstGeom prst="rect">
            <a:avLst/>
          </a:prstGeom>
          <a:noFill/>
        </p:spPr>
        <p:txBody>
          <a:bodyPr wrap="square">
            <a:spAutoFit/>
          </a:bodyPr>
          <a:lstStyle/>
          <a:p>
            <a:r>
              <a:rPr lang="en-US" sz="2800" dirty="0">
                <a:latin typeface="Calibri" panose="020F0502020204030204" pitchFamily="34" charset="0"/>
                <a:cs typeface="Calibri" panose="020F0502020204030204" pitchFamily="34" charset="0"/>
              </a:rPr>
              <a:t>In many in vitro and ex vivo studies it could be shown that ω−3 fatty acids had strong anti inflammatory and immunosuppressive effects:</a:t>
            </a:r>
          </a:p>
          <a:p>
            <a:pPr marL="457200" indent="-457200">
              <a:buFontTx/>
              <a:buChar char="-"/>
            </a:pPr>
            <a:r>
              <a:rPr lang="en-US" sz="2800" dirty="0">
                <a:latin typeface="Calibri" panose="020F0502020204030204" pitchFamily="34" charset="0"/>
                <a:cs typeface="Calibri" panose="020F0502020204030204" pitchFamily="34" charset="0"/>
              </a:rPr>
              <a:t>inhibited lymphocyte proliferation</a:t>
            </a:r>
          </a:p>
          <a:p>
            <a:pPr marL="457200" indent="-457200">
              <a:buFontTx/>
              <a:buChar char="-"/>
            </a:pPr>
            <a:r>
              <a:rPr lang="en-US" sz="2800" dirty="0">
                <a:latin typeface="Calibri" panose="020F0502020204030204" pitchFamily="34" charset="0"/>
                <a:cs typeface="Calibri" panose="020F0502020204030204" pitchFamily="34" charset="0"/>
              </a:rPr>
              <a:t>decreased natural killer cell activity</a:t>
            </a:r>
          </a:p>
          <a:p>
            <a:pPr marL="457200" indent="-457200">
              <a:buFontTx/>
              <a:buChar char="-"/>
            </a:pPr>
            <a:r>
              <a:rPr lang="en-US" sz="2800" dirty="0">
                <a:latin typeface="Calibri" panose="020F0502020204030204" pitchFamily="34" charset="0"/>
                <a:cs typeface="Calibri" panose="020F0502020204030204" pitchFamily="34" charset="0"/>
              </a:rPr>
              <a:t> as well as monocyte chemiluminescence, chemotaxis and adhesion to endothelial cells.</a:t>
            </a:r>
          </a:p>
          <a:p>
            <a:pPr marL="457200" indent="-457200">
              <a:buFontTx/>
              <a:buChar char="-"/>
            </a:pPr>
            <a:r>
              <a:rPr lang="en-US" sz="2800" dirty="0">
                <a:latin typeface="Calibri" panose="020F0502020204030204" pitchFamily="34" charset="0"/>
                <a:cs typeface="Calibri" panose="020F0502020204030204" pitchFamily="34" charset="0"/>
              </a:rPr>
              <a:t>reduced the release of proinflammatory cytokines.</a:t>
            </a:r>
          </a:p>
        </p:txBody>
      </p:sp>
      <p:sp>
        <p:nvSpPr>
          <p:cNvPr id="5" name="TextBox 4">
            <a:extLst>
              <a:ext uri="{FF2B5EF4-FFF2-40B4-BE49-F238E27FC236}">
                <a16:creationId xmlns:a16="http://schemas.microsoft.com/office/drawing/2014/main" id="{E51C6A4E-DB65-B9AB-4EDA-051B144BEFB5}"/>
              </a:ext>
            </a:extLst>
          </p:cNvPr>
          <p:cNvSpPr txBox="1"/>
          <p:nvPr/>
        </p:nvSpPr>
        <p:spPr>
          <a:xfrm>
            <a:off x="7498080" y="6368613"/>
            <a:ext cx="4429760" cy="307777"/>
          </a:xfrm>
          <a:prstGeom prst="rect">
            <a:avLst/>
          </a:prstGeom>
          <a:noFill/>
        </p:spPr>
        <p:txBody>
          <a:bodyPr wrap="square" rtlCol="0">
            <a:spAutoFit/>
          </a:bodyPr>
          <a:lstStyle/>
          <a:p>
            <a:pPr algn="r"/>
            <a:r>
              <a:rPr lang="vi-VN" sz="1400" dirty="0">
                <a:latin typeface="Calibri" panose="020F0502020204030204" pitchFamily="34" charset="0"/>
                <a:cs typeface="Calibri" panose="020F0502020204030204" pitchFamily="34" charset="0"/>
              </a:rPr>
              <a:t>Kreyman G.  </a:t>
            </a:r>
            <a:r>
              <a:rPr lang="en-US" sz="1400" dirty="0">
                <a:latin typeface="Calibri" panose="020F0502020204030204" pitchFamily="34" charset="0"/>
                <a:cs typeface="Calibri" panose="020F0502020204030204" pitchFamily="34" charset="0"/>
              </a:rPr>
              <a:t>S </a:t>
            </a:r>
            <a:r>
              <a:rPr lang="vi-VN" sz="1400" dirty="0">
                <a:latin typeface="Calibri" panose="020F0502020204030204" pitchFamily="34" charset="0"/>
                <a:cs typeface="Calibri" panose="020F0502020204030204" pitchFamily="34" charset="0"/>
              </a:rPr>
              <a:t>Afr J Clin Nutr 2010</a:t>
            </a:r>
            <a:endParaRPr lang="en-US" sz="1400" dirty="0">
              <a:latin typeface="Calibri" panose="020F0502020204030204" pitchFamily="34" charset="0"/>
              <a:cs typeface="Calibri" panose="020F0502020204030204" pitchFamily="34" charset="0"/>
            </a:endParaRPr>
          </a:p>
        </p:txBody>
      </p:sp>
      <p:pic>
        <p:nvPicPr>
          <p:cNvPr id="7" name="Audio 6">
            <a:hlinkClick r:id="" action="ppaction://media"/>
            <a:extLst>
              <a:ext uri="{FF2B5EF4-FFF2-40B4-BE49-F238E27FC236}">
                <a16:creationId xmlns:a16="http://schemas.microsoft.com/office/drawing/2014/main" id="{61C34194-E00D-AF6F-A8C2-4A6F82B6FB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8196417"/>
      </p:ext>
    </p:extLst>
  </p:cSld>
  <p:clrMapOvr>
    <a:masterClrMapping/>
  </p:clrMapOvr>
  <p:transition spd="slow" advTm="5199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98B5D2-CEC6-88C5-BADF-76DE28D5B17D}"/>
              </a:ext>
            </a:extLst>
          </p:cNvPr>
          <p:cNvPicPr>
            <a:picLocks noChangeAspect="1"/>
          </p:cNvPicPr>
          <p:nvPr/>
        </p:nvPicPr>
        <p:blipFill>
          <a:blip r:embed="rId4"/>
          <a:stretch>
            <a:fillRect/>
          </a:stretch>
        </p:blipFill>
        <p:spPr>
          <a:xfrm>
            <a:off x="1437640" y="3429000"/>
            <a:ext cx="9058275" cy="2549233"/>
          </a:xfrm>
          <a:prstGeom prst="rect">
            <a:avLst/>
          </a:prstGeom>
        </p:spPr>
      </p:pic>
      <p:pic>
        <p:nvPicPr>
          <p:cNvPr id="7" name="Picture 6">
            <a:extLst>
              <a:ext uri="{FF2B5EF4-FFF2-40B4-BE49-F238E27FC236}">
                <a16:creationId xmlns:a16="http://schemas.microsoft.com/office/drawing/2014/main" id="{18870FCE-19DD-2E4C-6F16-741839C059AC}"/>
              </a:ext>
            </a:extLst>
          </p:cNvPr>
          <p:cNvPicPr>
            <a:picLocks noChangeAspect="1"/>
          </p:cNvPicPr>
          <p:nvPr/>
        </p:nvPicPr>
        <p:blipFill>
          <a:blip r:embed="rId5"/>
          <a:stretch>
            <a:fillRect/>
          </a:stretch>
        </p:blipFill>
        <p:spPr>
          <a:xfrm>
            <a:off x="152400" y="564524"/>
            <a:ext cx="10458450" cy="2430485"/>
          </a:xfrm>
          <a:prstGeom prst="rect">
            <a:avLst/>
          </a:prstGeom>
        </p:spPr>
      </p:pic>
      <p:pic>
        <p:nvPicPr>
          <p:cNvPr id="9" name="Picture 8">
            <a:extLst>
              <a:ext uri="{FF2B5EF4-FFF2-40B4-BE49-F238E27FC236}">
                <a16:creationId xmlns:a16="http://schemas.microsoft.com/office/drawing/2014/main" id="{7E95B91D-3C9E-7E29-038E-8E37009B2059}"/>
              </a:ext>
            </a:extLst>
          </p:cNvPr>
          <p:cNvPicPr>
            <a:picLocks noChangeAspect="1"/>
          </p:cNvPicPr>
          <p:nvPr/>
        </p:nvPicPr>
        <p:blipFill>
          <a:blip r:embed="rId6"/>
          <a:stretch>
            <a:fillRect/>
          </a:stretch>
        </p:blipFill>
        <p:spPr>
          <a:xfrm>
            <a:off x="4486275" y="67810"/>
            <a:ext cx="2457450" cy="354965"/>
          </a:xfrm>
          <a:prstGeom prst="rect">
            <a:avLst/>
          </a:prstGeom>
        </p:spPr>
      </p:pic>
      <p:pic>
        <p:nvPicPr>
          <p:cNvPr id="3" name="Audio 2">
            <a:hlinkClick r:id="" action="ppaction://media"/>
            <a:extLst>
              <a:ext uri="{FF2B5EF4-FFF2-40B4-BE49-F238E27FC236}">
                <a16:creationId xmlns:a16="http://schemas.microsoft.com/office/drawing/2014/main" id="{A04C2B69-D586-1C35-4DC0-22C721A774E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944701"/>
      </p:ext>
    </p:extLst>
  </p:cSld>
  <p:clrMapOvr>
    <a:masterClrMapping/>
  </p:clrMapOvr>
  <mc:AlternateContent xmlns:mc="http://schemas.openxmlformats.org/markup-compatibility/2006" xmlns:p14="http://schemas.microsoft.com/office/powerpoint/2010/main">
    <mc:Choice Requires="p14">
      <p:transition spd="slow" p14:dur="2000" advTm="31675"/>
    </mc:Choice>
    <mc:Fallback xmlns="">
      <p:transition spd="slow" advTm="31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6E37985-09B8-4F09-93C7-44CB3EDE5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12192000" cy="60056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2FFEB5E-DDDE-FC34-BDBA-766AB5C56B7D}"/>
              </a:ext>
            </a:extLst>
          </p:cNvPr>
          <p:cNvPicPr>
            <a:picLocks noChangeAspect="1"/>
          </p:cNvPicPr>
          <p:nvPr/>
        </p:nvPicPr>
        <p:blipFill>
          <a:blip r:embed="rId4"/>
          <a:stretch>
            <a:fillRect/>
          </a:stretch>
        </p:blipFill>
        <p:spPr>
          <a:xfrm>
            <a:off x="1130066" y="1959746"/>
            <a:ext cx="10246400" cy="2383654"/>
          </a:xfrm>
          <a:prstGeom prst="rect">
            <a:avLst/>
          </a:prstGeom>
        </p:spPr>
      </p:pic>
      <p:pic>
        <p:nvPicPr>
          <p:cNvPr id="7" name="Picture 6">
            <a:extLst>
              <a:ext uri="{FF2B5EF4-FFF2-40B4-BE49-F238E27FC236}">
                <a16:creationId xmlns:a16="http://schemas.microsoft.com/office/drawing/2014/main" id="{95B1D968-50F7-FDB5-09C6-E4DC6639FA0E}"/>
              </a:ext>
            </a:extLst>
          </p:cNvPr>
          <p:cNvPicPr>
            <a:picLocks noChangeAspect="1"/>
          </p:cNvPicPr>
          <p:nvPr/>
        </p:nvPicPr>
        <p:blipFill>
          <a:blip r:embed="rId5"/>
          <a:stretch>
            <a:fillRect/>
          </a:stretch>
        </p:blipFill>
        <p:spPr>
          <a:xfrm>
            <a:off x="9319290" y="745236"/>
            <a:ext cx="1786116" cy="488291"/>
          </a:xfrm>
          <a:prstGeom prst="rect">
            <a:avLst/>
          </a:prstGeom>
        </p:spPr>
      </p:pic>
      <p:pic>
        <p:nvPicPr>
          <p:cNvPr id="9" name="Picture 8">
            <a:extLst>
              <a:ext uri="{FF2B5EF4-FFF2-40B4-BE49-F238E27FC236}">
                <a16:creationId xmlns:a16="http://schemas.microsoft.com/office/drawing/2014/main" id="{EEEB9D88-2131-B9CE-DE3A-280C6C11E7E6}"/>
              </a:ext>
            </a:extLst>
          </p:cNvPr>
          <p:cNvPicPr>
            <a:picLocks noChangeAspect="1"/>
          </p:cNvPicPr>
          <p:nvPr/>
        </p:nvPicPr>
        <p:blipFill>
          <a:blip r:embed="rId6"/>
          <a:stretch>
            <a:fillRect/>
          </a:stretch>
        </p:blipFill>
        <p:spPr>
          <a:xfrm>
            <a:off x="8203311" y="5975144"/>
            <a:ext cx="3394620" cy="275240"/>
          </a:xfrm>
          <a:prstGeom prst="rect">
            <a:avLst/>
          </a:prstGeom>
        </p:spPr>
      </p:pic>
      <p:pic>
        <p:nvPicPr>
          <p:cNvPr id="4" name="Audio 3">
            <a:hlinkClick r:id="" action="ppaction://media"/>
            <a:extLst>
              <a:ext uri="{FF2B5EF4-FFF2-40B4-BE49-F238E27FC236}">
                <a16:creationId xmlns:a16="http://schemas.microsoft.com/office/drawing/2014/main" id="{5D6E625E-F613-FF86-D13F-0EB4F35318F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3630326"/>
      </p:ext>
    </p:extLst>
  </p:cSld>
  <p:clrMapOvr>
    <a:masterClrMapping/>
  </p:clrMapOvr>
  <mc:AlternateContent xmlns:mc="http://schemas.openxmlformats.org/markup-compatibility/2006" xmlns:p14="http://schemas.microsoft.com/office/powerpoint/2010/main">
    <mc:Choice Requires="p14">
      <p:transition spd="slow" p14:dur="2000" advTm="23468"/>
    </mc:Choice>
    <mc:Fallback xmlns="">
      <p:transition spd="slow" advTm="23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A232B-57CF-3988-4DC8-AD5F7B8A862D}"/>
              </a:ext>
            </a:extLst>
          </p:cNvPr>
          <p:cNvSpPr>
            <a:spLocks noGrp="1"/>
          </p:cNvSpPr>
          <p:nvPr>
            <p:ph type="title"/>
          </p:nvPr>
        </p:nvSpPr>
        <p:spPr/>
        <p:txBody>
          <a:bodyPr>
            <a:normAutofit/>
          </a:bodyPr>
          <a:lstStyle/>
          <a:p>
            <a:pPr algn="ctr"/>
            <a:r>
              <a:rPr lang="en-US" sz="3600" b="1" dirty="0">
                <a:latin typeface="Calibri" panose="020F0502020204030204" pitchFamily="34" charset="0"/>
                <a:cs typeface="Calibri" panose="020F0502020204030204" pitchFamily="34" charset="0"/>
              </a:rPr>
              <a:t>CLINICAL OUTCOME WAS IMPROVED IN GROUP WITH OMEGA 3 FA CONTAINING PN</a:t>
            </a:r>
          </a:p>
        </p:txBody>
      </p:sp>
      <p:pic>
        <p:nvPicPr>
          <p:cNvPr id="5" name="Picture 4">
            <a:extLst>
              <a:ext uri="{FF2B5EF4-FFF2-40B4-BE49-F238E27FC236}">
                <a16:creationId xmlns:a16="http://schemas.microsoft.com/office/drawing/2014/main" id="{35C832AF-CC7D-6E26-FC9C-DE05877E584C}"/>
              </a:ext>
            </a:extLst>
          </p:cNvPr>
          <p:cNvPicPr>
            <a:picLocks noChangeAspect="1"/>
          </p:cNvPicPr>
          <p:nvPr/>
        </p:nvPicPr>
        <p:blipFill>
          <a:blip r:embed="rId4"/>
          <a:stretch>
            <a:fillRect/>
          </a:stretch>
        </p:blipFill>
        <p:spPr>
          <a:xfrm>
            <a:off x="82296" y="2336800"/>
            <a:ext cx="12027407" cy="3670300"/>
          </a:xfrm>
          <a:prstGeom prst="rect">
            <a:avLst/>
          </a:prstGeom>
        </p:spPr>
      </p:pic>
      <p:pic>
        <p:nvPicPr>
          <p:cNvPr id="10" name="Audio 9">
            <a:hlinkClick r:id="" action="ppaction://media"/>
            <a:extLst>
              <a:ext uri="{FF2B5EF4-FFF2-40B4-BE49-F238E27FC236}">
                <a16:creationId xmlns:a16="http://schemas.microsoft.com/office/drawing/2014/main" id="{F8E895B7-FE51-4912-9208-EA57C58BFA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9743880"/>
      </p:ext>
    </p:extLst>
  </p:cSld>
  <p:clrMapOvr>
    <a:masterClrMapping/>
  </p:clrMapOvr>
  <mc:AlternateContent xmlns:mc="http://schemas.openxmlformats.org/markup-compatibility/2006" xmlns:p14="http://schemas.microsoft.com/office/powerpoint/2010/main">
    <mc:Choice Requires="p14">
      <p:transition spd="slow" p14:dur="2000" advTm="53026"/>
    </mc:Choice>
    <mc:Fallback xmlns="">
      <p:transition spd="slow" advTm="53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2150C4-6F9D-4FEB-AE9C-0BA34C961886}"/>
              </a:ext>
            </a:extLst>
          </p:cNvPr>
          <p:cNvPicPr>
            <a:picLocks noChangeAspect="1"/>
          </p:cNvPicPr>
          <p:nvPr/>
        </p:nvPicPr>
        <p:blipFill>
          <a:blip r:embed="rId4"/>
          <a:stretch>
            <a:fillRect/>
          </a:stretch>
        </p:blipFill>
        <p:spPr>
          <a:xfrm>
            <a:off x="0" y="2142106"/>
            <a:ext cx="11553564" cy="3657538"/>
          </a:xfrm>
          <a:prstGeom prst="rect">
            <a:avLst/>
          </a:prstGeom>
        </p:spPr>
      </p:pic>
      <p:sp>
        <p:nvSpPr>
          <p:cNvPr id="5" name="TextBox 4">
            <a:extLst>
              <a:ext uri="{FF2B5EF4-FFF2-40B4-BE49-F238E27FC236}">
                <a16:creationId xmlns:a16="http://schemas.microsoft.com/office/drawing/2014/main" id="{861C7385-3DDB-4A4F-9D04-169387E49DDD}"/>
              </a:ext>
            </a:extLst>
          </p:cNvPr>
          <p:cNvSpPr txBox="1"/>
          <p:nvPr/>
        </p:nvSpPr>
        <p:spPr>
          <a:xfrm>
            <a:off x="6709043" y="6531222"/>
            <a:ext cx="5482957" cy="276999"/>
          </a:xfrm>
          <a:prstGeom prst="rect">
            <a:avLst/>
          </a:prstGeom>
          <a:noFill/>
        </p:spPr>
        <p:txBody>
          <a:bodyPr wrap="square">
            <a:spAutoFit/>
          </a:bodyPr>
          <a:lstStyle/>
          <a:p>
            <a:pPr algn="r"/>
            <a:r>
              <a:rPr lang="en-US" sz="1200" b="0" i="0" u="none" strike="noStrike" baseline="0" dirty="0">
                <a:latin typeface="AdvOTb92eb7df.I"/>
              </a:rPr>
              <a:t>L. </a:t>
            </a:r>
            <a:r>
              <a:rPr lang="en-US" sz="1200" b="0" i="0" u="none" strike="noStrike" baseline="0" dirty="0" err="1">
                <a:latin typeface="AdvOTb92eb7df.I"/>
              </a:rPr>
              <a:t>Pradelli</a:t>
            </a:r>
            <a:r>
              <a:rPr lang="en-US" sz="1200" b="0" i="0" u="none" strike="noStrike" baseline="0" dirty="0">
                <a:latin typeface="AdvOTb92eb7df.I"/>
              </a:rPr>
              <a:t>, K. Mayer, S. </a:t>
            </a:r>
            <a:r>
              <a:rPr lang="en-US" sz="1200" b="0" i="0" u="none" strike="noStrike" baseline="0" dirty="0" err="1">
                <a:latin typeface="AdvOTb92eb7df.I"/>
              </a:rPr>
              <a:t>Klek</a:t>
            </a:r>
            <a:r>
              <a:rPr lang="en-US" sz="1200" b="0" i="0" u="none" strike="noStrike" baseline="0" dirty="0">
                <a:latin typeface="AdvOTb92eb7df.I"/>
              </a:rPr>
              <a:t> et al. Clinical Nutrition 42 (2023) 590-599</a:t>
            </a:r>
          </a:p>
        </p:txBody>
      </p:sp>
      <p:pic>
        <p:nvPicPr>
          <p:cNvPr id="7" name="Picture 6">
            <a:extLst>
              <a:ext uri="{FF2B5EF4-FFF2-40B4-BE49-F238E27FC236}">
                <a16:creationId xmlns:a16="http://schemas.microsoft.com/office/drawing/2014/main" id="{CC46D4B1-C80E-465D-AC34-5ED6D8C9F43B}"/>
              </a:ext>
            </a:extLst>
          </p:cNvPr>
          <p:cNvPicPr>
            <a:picLocks noChangeAspect="1"/>
          </p:cNvPicPr>
          <p:nvPr/>
        </p:nvPicPr>
        <p:blipFill>
          <a:blip r:embed="rId5"/>
          <a:stretch>
            <a:fillRect/>
          </a:stretch>
        </p:blipFill>
        <p:spPr>
          <a:xfrm>
            <a:off x="107815" y="101682"/>
            <a:ext cx="6206999" cy="1990854"/>
          </a:xfrm>
          <a:prstGeom prst="rect">
            <a:avLst/>
          </a:prstGeom>
        </p:spPr>
      </p:pic>
      <p:pic>
        <p:nvPicPr>
          <p:cNvPr id="9" name="Picture 8">
            <a:extLst>
              <a:ext uri="{FF2B5EF4-FFF2-40B4-BE49-F238E27FC236}">
                <a16:creationId xmlns:a16="http://schemas.microsoft.com/office/drawing/2014/main" id="{FCE55D9C-0B71-4EC8-9E5E-777E3E319623}"/>
              </a:ext>
            </a:extLst>
          </p:cNvPr>
          <p:cNvPicPr>
            <a:picLocks noChangeAspect="1"/>
          </p:cNvPicPr>
          <p:nvPr/>
        </p:nvPicPr>
        <p:blipFill>
          <a:blip r:embed="rId6"/>
          <a:stretch>
            <a:fillRect/>
          </a:stretch>
        </p:blipFill>
        <p:spPr>
          <a:xfrm>
            <a:off x="538032" y="5849214"/>
            <a:ext cx="11010900" cy="649491"/>
          </a:xfrm>
          <a:prstGeom prst="rect">
            <a:avLst/>
          </a:prstGeom>
        </p:spPr>
      </p:pic>
      <p:pic>
        <p:nvPicPr>
          <p:cNvPr id="12" name="Audio 11">
            <a:hlinkClick r:id="" action="ppaction://media"/>
            <a:extLst>
              <a:ext uri="{FF2B5EF4-FFF2-40B4-BE49-F238E27FC236}">
                <a16:creationId xmlns:a16="http://schemas.microsoft.com/office/drawing/2014/main" id="{9B5277EA-CF8D-2409-4193-BD757F442C5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61913271"/>
      </p:ext>
    </p:extLst>
  </p:cSld>
  <p:clrMapOvr>
    <a:masterClrMapping/>
  </p:clrMapOvr>
  <mc:AlternateContent xmlns:mc="http://schemas.openxmlformats.org/markup-compatibility/2006" xmlns:p14="http://schemas.microsoft.com/office/powerpoint/2010/main">
    <mc:Choice Requires="p14">
      <p:transition spd="slow" p14:dur="2000" advTm="46099"/>
    </mc:Choice>
    <mc:Fallback xmlns="">
      <p:transition spd="slow" advTm="46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D29E51FB-A1B6-4E77-9260-DDE0940049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17F54F66-6915-49F6-935A-7E08AA1D3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12192000" cy="6005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paper&#10;&#10;Description automatically generated">
            <a:extLst>
              <a:ext uri="{FF2B5EF4-FFF2-40B4-BE49-F238E27FC236}">
                <a16:creationId xmlns:a16="http://schemas.microsoft.com/office/drawing/2014/main" id="{2A37B556-A3A2-A1D1-4E5A-36947B83D66C}"/>
              </a:ext>
            </a:extLst>
          </p:cNvPr>
          <p:cNvPicPr>
            <a:picLocks noChangeAspect="1"/>
          </p:cNvPicPr>
          <p:nvPr/>
        </p:nvPicPr>
        <p:blipFill>
          <a:blip r:embed="rId4"/>
          <a:stretch>
            <a:fillRect/>
          </a:stretch>
        </p:blipFill>
        <p:spPr>
          <a:xfrm>
            <a:off x="321564" y="1380048"/>
            <a:ext cx="5613569" cy="4097904"/>
          </a:xfrm>
          <a:prstGeom prst="rect">
            <a:avLst/>
          </a:prstGeom>
        </p:spPr>
      </p:pic>
      <p:pic>
        <p:nvPicPr>
          <p:cNvPr id="5" name="Content Placeholder 4" descr="A close-up of a document&#10;&#10;Description automatically generated">
            <a:extLst>
              <a:ext uri="{FF2B5EF4-FFF2-40B4-BE49-F238E27FC236}">
                <a16:creationId xmlns:a16="http://schemas.microsoft.com/office/drawing/2014/main" id="{6EB40C04-E16F-11F6-4FEA-47858A82BB38}"/>
              </a:ext>
            </a:extLst>
          </p:cNvPr>
          <p:cNvPicPr>
            <a:picLocks noGrp="1" noChangeAspect="1"/>
          </p:cNvPicPr>
          <p:nvPr>
            <p:ph idx="4294967295"/>
          </p:nvPr>
        </p:nvPicPr>
        <p:blipFill>
          <a:blip r:embed="rId5"/>
          <a:stretch>
            <a:fillRect/>
          </a:stretch>
        </p:blipFill>
        <p:spPr>
          <a:xfrm>
            <a:off x="6256697" y="2371982"/>
            <a:ext cx="5613569" cy="2105087"/>
          </a:xfrm>
          <a:prstGeom prst="rect">
            <a:avLst/>
          </a:prstGeom>
        </p:spPr>
      </p:pic>
      <p:pic>
        <p:nvPicPr>
          <p:cNvPr id="4" name="Audio 3">
            <a:hlinkClick r:id="" action="ppaction://media"/>
            <a:extLst>
              <a:ext uri="{FF2B5EF4-FFF2-40B4-BE49-F238E27FC236}">
                <a16:creationId xmlns:a16="http://schemas.microsoft.com/office/drawing/2014/main" id="{45C0AFDC-9FC0-B6BF-3C68-8A1F7A6CB6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2718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886"/>
    </mc:Choice>
    <mc:Fallback xmlns="">
      <p:transition spd="slow" advTm="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6E37985-09B8-4F09-93C7-44CB3EDE5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12192000" cy="60056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3CDFD6A-68C6-BCAF-FD84-DABDA9FCC8A4}"/>
              </a:ext>
            </a:extLst>
          </p:cNvPr>
          <p:cNvPicPr>
            <a:picLocks noChangeAspect="1"/>
          </p:cNvPicPr>
          <p:nvPr/>
        </p:nvPicPr>
        <p:blipFill>
          <a:blip r:embed="rId4"/>
          <a:stretch>
            <a:fillRect/>
          </a:stretch>
        </p:blipFill>
        <p:spPr>
          <a:xfrm>
            <a:off x="1228763" y="4810967"/>
            <a:ext cx="9181664" cy="1469066"/>
          </a:xfrm>
          <a:prstGeom prst="rect">
            <a:avLst/>
          </a:prstGeom>
        </p:spPr>
      </p:pic>
      <p:pic>
        <p:nvPicPr>
          <p:cNvPr id="5" name="Picture 4">
            <a:extLst>
              <a:ext uri="{FF2B5EF4-FFF2-40B4-BE49-F238E27FC236}">
                <a16:creationId xmlns:a16="http://schemas.microsoft.com/office/drawing/2014/main" id="{5F654640-DA80-74AD-C85C-460A1DA432FD}"/>
              </a:ext>
            </a:extLst>
          </p:cNvPr>
          <p:cNvPicPr>
            <a:picLocks noChangeAspect="1"/>
          </p:cNvPicPr>
          <p:nvPr/>
        </p:nvPicPr>
        <p:blipFill>
          <a:blip r:embed="rId5"/>
          <a:stretch>
            <a:fillRect/>
          </a:stretch>
        </p:blipFill>
        <p:spPr>
          <a:xfrm>
            <a:off x="1309225" y="473782"/>
            <a:ext cx="9020741" cy="4185416"/>
          </a:xfrm>
          <a:prstGeom prst="rect">
            <a:avLst/>
          </a:prstGeom>
        </p:spPr>
      </p:pic>
      <p:sp>
        <p:nvSpPr>
          <p:cNvPr id="6" name="Rectangle 5">
            <a:extLst>
              <a:ext uri="{FF2B5EF4-FFF2-40B4-BE49-F238E27FC236}">
                <a16:creationId xmlns:a16="http://schemas.microsoft.com/office/drawing/2014/main" id="{AA3814E2-557B-6CF3-57B6-CB0D49EB36DD}"/>
              </a:ext>
            </a:extLst>
          </p:cNvPr>
          <p:cNvSpPr/>
          <p:nvPr/>
        </p:nvSpPr>
        <p:spPr>
          <a:xfrm>
            <a:off x="1228763" y="2971799"/>
            <a:ext cx="9319494" cy="10994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51B45E-36C9-A467-469A-B551B22FFB3E}"/>
              </a:ext>
            </a:extLst>
          </p:cNvPr>
          <p:cNvSpPr/>
          <p:nvPr/>
        </p:nvSpPr>
        <p:spPr>
          <a:xfrm>
            <a:off x="1159847" y="4810967"/>
            <a:ext cx="9606123" cy="157325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94A99C2B-25D4-B0FC-FD32-4C9C6735DF7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69493807"/>
      </p:ext>
    </p:extLst>
  </p:cSld>
  <p:clrMapOvr>
    <a:masterClrMapping/>
  </p:clrMapOvr>
  <mc:AlternateContent xmlns:mc="http://schemas.openxmlformats.org/markup-compatibility/2006" xmlns:p14="http://schemas.microsoft.com/office/powerpoint/2010/main">
    <mc:Choice Requires="p14">
      <p:transition spd="slow" p14:dur="2000" advTm="46102"/>
    </mc:Choice>
    <mc:Fallback xmlns="">
      <p:transition spd="slow" advTm="46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F7DD-87C0-2AFA-E923-ED60418C5B14}"/>
              </a:ext>
            </a:extLst>
          </p:cNvPr>
          <p:cNvSpPr>
            <a:spLocks noGrp="1"/>
          </p:cNvSpPr>
          <p:nvPr>
            <p:ph type="title"/>
          </p:nvPr>
        </p:nvSpPr>
        <p:spPr/>
        <p:txBody>
          <a:bodyPr>
            <a:normAutofit/>
          </a:bodyPr>
          <a:lstStyle/>
          <a:p>
            <a:pPr algn="ctr"/>
            <a:r>
              <a:rPr lang="en-US" sz="3600" b="1" dirty="0">
                <a:latin typeface="Calibri" panose="020F0502020204030204" pitchFamily="34" charset="0"/>
                <a:cs typeface="Calibri" panose="020F0502020204030204" pitchFamily="34" charset="0"/>
              </a:rPr>
              <a:t>GENERATION IV</a:t>
            </a:r>
            <a:br>
              <a:rPr lang="en-US" sz="3600" b="1" dirty="0">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(80% olive oil + 20% soybean oil)</a:t>
            </a:r>
          </a:p>
        </p:txBody>
      </p:sp>
      <p:sp>
        <p:nvSpPr>
          <p:cNvPr id="3" name="Content Placeholder 2">
            <a:extLst>
              <a:ext uri="{FF2B5EF4-FFF2-40B4-BE49-F238E27FC236}">
                <a16:creationId xmlns:a16="http://schemas.microsoft.com/office/drawing/2014/main" id="{7A255001-E3EA-38AB-FF45-88193C4FBB47}"/>
              </a:ext>
            </a:extLst>
          </p:cNvPr>
          <p:cNvSpPr>
            <a:spLocks noGrp="1"/>
          </p:cNvSpPr>
          <p:nvPr>
            <p:ph idx="1"/>
          </p:nvPr>
        </p:nvSpPr>
        <p:spPr/>
        <p:txBody>
          <a:bodyPr>
            <a:normAutofit/>
          </a:bodyPr>
          <a:lstStyle/>
          <a:p>
            <a:r>
              <a:rPr lang="en-US" sz="2800" dirty="0">
                <a:latin typeface="Calibri" panose="020F0502020204030204" pitchFamily="34" charset="0"/>
                <a:cs typeface="Calibri" panose="020F0502020204030204" pitchFamily="34" charset="0"/>
              </a:rPr>
              <a:t>Formular with reduced  ω−6 FA content to 20% and  ω−9 oleic acid from olive oil (OO) to 80%. </a:t>
            </a:r>
          </a:p>
          <a:p>
            <a:r>
              <a:rPr lang="en-US" sz="2800" dirty="0">
                <a:latin typeface="Calibri" panose="020F0502020204030204" pitchFamily="34" charset="0"/>
                <a:cs typeface="Calibri" panose="020F0502020204030204" pitchFamily="34" charset="0"/>
              </a:rPr>
              <a:t>This new emulsion was that the low content of ω−6 FA might lead to a deficiency in essential </a:t>
            </a:r>
            <a:r>
              <a:rPr lang="en-US" sz="2800" dirty="0" err="1">
                <a:latin typeface="Calibri" panose="020F0502020204030204" pitchFamily="34" charset="0"/>
                <a:cs typeface="Calibri" panose="020F0502020204030204" pitchFamily="34" charset="0"/>
              </a:rPr>
              <a:t>Fas</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Effects:</a:t>
            </a:r>
          </a:p>
          <a:p>
            <a:pPr lvl="1"/>
            <a:r>
              <a:rPr lang="en-US" sz="2400" dirty="0">
                <a:latin typeface="Calibri" panose="020F0502020204030204" pitchFamily="34" charset="0"/>
                <a:cs typeface="Calibri" panose="020F0502020204030204" pitchFamily="34" charset="0"/>
              </a:rPr>
              <a:t>Not inhibit lymphocyte proliferation</a:t>
            </a:r>
          </a:p>
          <a:p>
            <a:pPr lvl="1"/>
            <a:r>
              <a:rPr lang="en-US" sz="2400" dirty="0">
                <a:latin typeface="Calibri" panose="020F0502020204030204" pitchFamily="34" charset="0"/>
                <a:cs typeface="Calibri" panose="020F0502020204030204" pitchFamily="34" charset="0"/>
              </a:rPr>
              <a:t>Not reduce the expression of activation markers on granulocytes</a:t>
            </a:r>
          </a:p>
          <a:p>
            <a:pPr lvl="1"/>
            <a:r>
              <a:rPr lang="en-US" sz="2400" dirty="0">
                <a:latin typeface="Calibri" panose="020F0502020204030204" pitchFamily="34" charset="0"/>
                <a:cs typeface="Calibri" panose="020F0502020204030204" pitchFamily="34" charset="0"/>
              </a:rPr>
              <a:t>Almost no effect on the release of proinflammatory cytokines</a:t>
            </a:r>
          </a:p>
          <a:p>
            <a:pPr lvl="1">
              <a:buFont typeface="Wingdings" panose="05000000000000000000" pitchFamily="2" charset="2"/>
              <a:buChar char="Ø"/>
            </a:pPr>
            <a:r>
              <a:rPr lang="en-US" sz="2400" dirty="0">
                <a:latin typeface="Calibri" panose="020F0502020204030204" pitchFamily="34" charset="0"/>
                <a:cs typeface="Calibri" panose="020F0502020204030204" pitchFamily="34" charset="0"/>
              </a:rPr>
              <a:t>Thus, its effect on most immunologic parameters was almost neutral.</a:t>
            </a:r>
          </a:p>
        </p:txBody>
      </p:sp>
      <p:sp>
        <p:nvSpPr>
          <p:cNvPr id="4" name="TextBox 3">
            <a:extLst>
              <a:ext uri="{FF2B5EF4-FFF2-40B4-BE49-F238E27FC236}">
                <a16:creationId xmlns:a16="http://schemas.microsoft.com/office/drawing/2014/main" id="{839F43C4-7BDB-D310-F799-001296F7F15C}"/>
              </a:ext>
            </a:extLst>
          </p:cNvPr>
          <p:cNvSpPr txBox="1"/>
          <p:nvPr/>
        </p:nvSpPr>
        <p:spPr>
          <a:xfrm>
            <a:off x="7498080" y="6368613"/>
            <a:ext cx="4429760" cy="307777"/>
          </a:xfrm>
          <a:prstGeom prst="rect">
            <a:avLst/>
          </a:prstGeom>
          <a:noFill/>
        </p:spPr>
        <p:txBody>
          <a:bodyPr wrap="square" rtlCol="0">
            <a:spAutoFit/>
          </a:bodyPr>
          <a:lstStyle/>
          <a:p>
            <a:pPr algn="r"/>
            <a:r>
              <a:rPr lang="vi-VN" sz="1400" dirty="0">
                <a:latin typeface="Calibri" panose="020F0502020204030204" pitchFamily="34" charset="0"/>
                <a:cs typeface="Calibri" panose="020F0502020204030204" pitchFamily="34" charset="0"/>
              </a:rPr>
              <a:t>Kreyman G.  </a:t>
            </a:r>
            <a:r>
              <a:rPr lang="en-US" sz="1400" dirty="0">
                <a:latin typeface="Calibri" panose="020F0502020204030204" pitchFamily="34" charset="0"/>
                <a:cs typeface="Calibri" panose="020F0502020204030204" pitchFamily="34" charset="0"/>
              </a:rPr>
              <a:t>S </a:t>
            </a:r>
            <a:r>
              <a:rPr lang="vi-VN" sz="1400" dirty="0">
                <a:latin typeface="Calibri" panose="020F0502020204030204" pitchFamily="34" charset="0"/>
                <a:cs typeface="Calibri" panose="020F0502020204030204" pitchFamily="34" charset="0"/>
              </a:rPr>
              <a:t>Afr J Clin Nutr 2010</a:t>
            </a:r>
            <a:endParaRPr lang="en-US" sz="1400" dirty="0">
              <a:latin typeface="Calibri" panose="020F0502020204030204" pitchFamily="34" charset="0"/>
              <a:cs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A47C8FA6-2AF8-4D9B-5193-E60CB03D66E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95544319"/>
      </p:ext>
    </p:extLst>
  </p:cSld>
  <p:clrMapOvr>
    <a:masterClrMapping/>
  </p:clrMapOvr>
  <p:transition spd="slow" advTm="7910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3C7D1B5-064E-DFEF-C5FF-C58202A6C237}"/>
              </a:ext>
            </a:extLst>
          </p:cNvPr>
          <p:cNvGrpSpPr/>
          <p:nvPr/>
        </p:nvGrpSpPr>
        <p:grpSpPr>
          <a:xfrm>
            <a:off x="4033520" y="690880"/>
            <a:ext cx="4399280" cy="914400"/>
            <a:chOff x="3779520" y="883920"/>
            <a:chExt cx="4399280" cy="914400"/>
          </a:xfrm>
        </p:grpSpPr>
        <p:sp>
          <p:nvSpPr>
            <p:cNvPr id="4" name="Rectangle: Rounded Corners 3">
              <a:extLst>
                <a:ext uri="{FF2B5EF4-FFF2-40B4-BE49-F238E27FC236}">
                  <a16:creationId xmlns:a16="http://schemas.microsoft.com/office/drawing/2014/main" id="{31600F56-6D69-5072-48BB-FA10D146128B}"/>
                </a:ext>
              </a:extLst>
            </p:cNvPr>
            <p:cNvSpPr/>
            <p:nvPr/>
          </p:nvSpPr>
          <p:spPr>
            <a:xfrm>
              <a:off x="3779520" y="883920"/>
              <a:ext cx="4399280" cy="91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50250E-14FD-93BC-AB12-7FB2C4583E07}"/>
                </a:ext>
              </a:extLst>
            </p:cNvPr>
            <p:cNvSpPr txBox="1"/>
            <p:nvPr/>
          </p:nvSpPr>
          <p:spPr>
            <a:xfrm>
              <a:off x="3962400" y="1046480"/>
              <a:ext cx="4003040" cy="523220"/>
            </a:xfrm>
            <a:prstGeom prst="rect">
              <a:avLst/>
            </a:prstGeom>
            <a:noFill/>
          </p:spPr>
          <p:txBody>
            <a:bodyPr wrap="square" rtlCol="0">
              <a:spAutoFit/>
            </a:bodyPr>
            <a:lstStyle/>
            <a:p>
              <a:pPr algn="ctr"/>
              <a:r>
                <a:rPr lang="vi-VN" sz="2800" b="1" dirty="0">
                  <a:solidFill>
                    <a:schemeClr val="bg1"/>
                  </a:solidFill>
                  <a:latin typeface="Calibri" panose="020F0502020204030204" pitchFamily="34" charset="0"/>
                  <a:cs typeface="Calibri" panose="020F0502020204030204" pitchFamily="34" charset="0"/>
                </a:rPr>
                <a:t>NUTRIENTS</a:t>
              </a:r>
              <a:endParaRPr lang="en-US" sz="2800" b="1" dirty="0">
                <a:solidFill>
                  <a:schemeClr val="bg1"/>
                </a:solidFill>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0D0ADD0B-A33F-2A43-B0D1-E3B36D67B61B}"/>
              </a:ext>
            </a:extLst>
          </p:cNvPr>
          <p:cNvGrpSpPr/>
          <p:nvPr/>
        </p:nvGrpSpPr>
        <p:grpSpPr>
          <a:xfrm>
            <a:off x="1483360" y="2407920"/>
            <a:ext cx="3596640" cy="914400"/>
            <a:chOff x="3779520" y="883920"/>
            <a:chExt cx="4399280" cy="914400"/>
          </a:xfrm>
          <a:solidFill>
            <a:srgbClr val="FFCCFF"/>
          </a:solidFill>
        </p:grpSpPr>
        <p:sp>
          <p:nvSpPr>
            <p:cNvPr id="8" name="Rectangle: Rounded Corners 7">
              <a:extLst>
                <a:ext uri="{FF2B5EF4-FFF2-40B4-BE49-F238E27FC236}">
                  <a16:creationId xmlns:a16="http://schemas.microsoft.com/office/drawing/2014/main" id="{1272E6DB-D9D8-D055-32EF-98551FE784DF}"/>
                </a:ext>
              </a:extLst>
            </p:cNvPr>
            <p:cNvSpPr/>
            <p:nvPr/>
          </p:nvSpPr>
          <p:spPr>
            <a:xfrm>
              <a:off x="3779520" y="883920"/>
              <a:ext cx="439928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BACE5DC8-625F-349E-075B-5BF5D674A300}"/>
                </a:ext>
              </a:extLst>
            </p:cNvPr>
            <p:cNvSpPr txBox="1"/>
            <p:nvPr/>
          </p:nvSpPr>
          <p:spPr>
            <a:xfrm>
              <a:off x="3962400" y="1046480"/>
              <a:ext cx="4003040" cy="523220"/>
            </a:xfrm>
            <a:prstGeom prst="rect">
              <a:avLst/>
            </a:prstGeom>
            <a:grpFill/>
          </p:spPr>
          <p:txBody>
            <a:bodyPr wrap="square" rtlCol="0">
              <a:spAutoFit/>
            </a:bodyPr>
            <a:lstStyle/>
            <a:p>
              <a:pPr algn="ctr"/>
              <a:r>
                <a:rPr lang="vi-VN" sz="2800" b="1" dirty="0">
                  <a:solidFill>
                    <a:schemeClr val="bg1"/>
                  </a:solidFill>
                  <a:latin typeface="Calibri" panose="020F0502020204030204" pitchFamily="34" charset="0"/>
                  <a:cs typeface="Calibri" panose="020F0502020204030204" pitchFamily="34" charset="0"/>
                </a:rPr>
                <a:t>MACRONUTRIENTS</a:t>
              </a:r>
              <a:endParaRPr lang="en-US" sz="2800" b="1" dirty="0">
                <a:solidFill>
                  <a:schemeClr val="bg1"/>
                </a:solidFill>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0CF7D992-855B-BE66-20F6-F158DE40BBCA}"/>
              </a:ext>
            </a:extLst>
          </p:cNvPr>
          <p:cNvGrpSpPr/>
          <p:nvPr/>
        </p:nvGrpSpPr>
        <p:grpSpPr>
          <a:xfrm>
            <a:off x="7254240" y="2374890"/>
            <a:ext cx="3596640" cy="914400"/>
            <a:chOff x="3779520" y="883920"/>
            <a:chExt cx="4399280" cy="914400"/>
          </a:xfrm>
          <a:solidFill>
            <a:schemeClr val="accent3"/>
          </a:solidFill>
        </p:grpSpPr>
        <p:sp>
          <p:nvSpPr>
            <p:cNvPr id="11" name="Rectangle: Rounded Corners 10">
              <a:extLst>
                <a:ext uri="{FF2B5EF4-FFF2-40B4-BE49-F238E27FC236}">
                  <a16:creationId xmlns:a16="http://schemas.microsoft.com/office/drawing/2014/main" id="{95BFA93A-2034-68CA-595D-4FAB8B24FBD9}"/>
                </a:ext>
              </a:extLst>
            </p:cNvPr>
            <p:cNvSpPr/>
            <p:nvPr/>
          </p:nvSpPr>
          <p:spPr>
            <a:xfrm>
              <a:off x="3779520" y="883920"/>
              <a:ext cx="439928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7D970397-9F67-BD16-37DC-88E3C8588497}"/>
                </a:ext>
              </a:extLst>
            </p:cNvPr>
            <p:cNvSpPr txBox="1"/>
            <p:nvPr/>
          </p:nvSpPr>
          <p:spPr>
            <a:xfrm>
              <a:off x="3977640" y="1049031"/>
              <a:ext cx="4003040" cy="523220"/>
            </a:xfrm>
            <a:prstGeom prst="rect">
              <a:avLst/>
            </a:prstGeom>
            <a:grpFill/>
          </p:spPr>
          <p:txBody>
            <a:bodyPr wrap="square" rtlCol="0">
              <a:spAutoFit/>
            </a:bodyPr>
            <a:lstStyle/>
            <a:p>
              <a:pPr algn="ctr"/>
              <a:r>
                <a:rPr lang="vi-VN" sz="2800" b="1" dirty="0">
                  <a:solidFill>
                    <a:schemeClr val="bg1"/>
                  </a:solidFill>
                  <a:latin typeface="Calibri" panose="020F0502020204030204" pitchFamily="34" charset="0"/>
                  <a:cs typeface="Calibri" panose="020F0502020204030204" pitchFamily="34" charset="0"/>
                </a:rPr>
                <a:t>MICRONUTRIENTS</a:t>
              </a:r>
              <a:endParaRPr lang="en-US" sz="2800" b="1" dirty="0">
                <a:solidFill>
                  <a:schemeClr val="bg1"/>
                </a:solidFill>
                <a:latin typeface="Calibri" panose="020F0502020204030204" pitchFamily="34" charset="0"/>
                <a:cs typeface="Calibri" panose="020F0502020204030204" pitchFamily="34" charset="0"/>
              </a:endParaRPr>
            </a:p>
          </p:txBody>
        </p:sp>
      </p:grpSp>
      <p:cxnSp>
        <p:nvCxnSpPr>
          <p:cNvPr id="14" name="Straight Connector 13">
            <a:extLst>
              <a:ext uri="{FF2B5EF4-FFF2-40B4-BE49-F238E27FC236}">
                <a16:creationId xmlns:a16="http://schemas.microsoft.com/office/drawing/2014/main" id="{2CF7E3F2-E914-C6CD-690B-0A36B5434833}"/>
              </a:ext>
            </a:extLst>
          </p:cNvPr>
          <p:cNvCxnSpPr>
            <a:cxnSpLocks/>
          </p:cNvCxnSpPr>
          <p:nvPr/>
        </p:nvCxnSpPr>
        <p:spPr>
          <a:xfrm flipV="1">
            <a:off x="3269220" y="1940560"/>
            <a:ext cx="5783340" cy="203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F1E414F-A77A-92E5-9F66-7F0ECD3B01CE}"/>
              </a:ext>
            </a:extLst>
          </p:cNvPr>
          <p:cNvCxnSpPr>
            <a:stCxn id="4" idx="2"/>
          </p:cNvCxnSpPr>
          <p:nvPr/>
        </p:nvCxnSpPr>
        <p:spPr>
          <a:xfrm>
            <a:off x="6233160" y="1605280"/>
            <a:ext cx="0" cy="3352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956617-5F86-B475-6C6F-C7632C52BD48}"/>
              </a:ext>
            </a:extLst>
          </p:cNvPr>
          <p:cNvCxnSpPr>
            <a:endCxn id="8" idx="0"/>
          </p:cNvCxnSpPr>
          <p:nvPr/>
        </p:nvCxnSpPr>
        <p:spPr>
          <a:xfrm>
            <a:off x="3269220" y="1960880"/>
            <a:ext cx="12460" cy="447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3EEF82-1AB4-22B0-EFBA-A1664775A9DD}"/>
              </a:ext>
            </a:extLst>
          </p:cNvPr>
          <p:cNvCxnSpPr/>
          <p:nvPr/>
        </p:nvCxnSpPr>
        <p:spPr>
          <a:xfrm>
            <a:off x="9040100" y="1959606"/>
            <a:ext cx="12460" cy="447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5C61BA25-794A-1A6F-7E8C-CA139E090671}"/>
              </a:ext>
            </a:extLst>
          </p:cNvPr>
          <p:cNvGrpSpPr/>
          <p:nvPr/>
        </p:nvGrpSpPr>
        <p:grpSpPr>
          <a:xfrm>
            <a:off x="1221500" y="3333755"/>
            <a:ext cx="3978120" cy="915675"/>
            <a:chOff x="1031720" y="3333755"/>
            <a:chExt cx="4373400" cy="915675"/>
          </a:xfrm>
        </p:grpSpPr>
        <p:cxnSp>
          <p:nvCxnSpPr>
            <p:cNvPr id="21" name="Straight Connector 20">
              <a:extLst>
                <a:ext uri="{FF2B5EF4-FFF2-40B4-BE49-F238E27FC236}">
                  <a16:creationId xmlns:a16="http://schemas.microsoft.com/office/drawing/2014/main" id="{B6CCA947-A017-FA26-6345-6FBA492EFA56}"/>
                </a:ext>
              </a:extLst>
            </p:cNvPr>
            <p:cNvCxnSpPr>
              <a:cxnSpLocks/>
            </p:cNvCxnSpPr>
            <p:nvPr/>
          </p:nvCxnSpPr>
          <p:spPr>
            <a:xfrm>
              <a:off x="1031720" y="3769360"/>
              <a:ext cx="437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45E1EB-5350-7306-0927-EA86BB012512}"/>
                </a:ext>
              </a:extLst>
            </p:cNvPr>
            <p:cNvCxnSpPr/>
            <p:nvPr/>
          </p:nvCxnSpPr>
          <p:spPr>
            <a:xfrm>
              <a:off x="3256760" y="3333755"/>
              <a:ext cx="12460" cy="447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EEBBE31-D2B6-973C-7A51-E3220B81939A}"/>
                </a:ext>
              </a:extLst>
            </p:cNvPr>
            <p:cNvCxnSpPr/>
            <p:nvPr/>
          </p:nvCxnSpPr>
          <p:spPr>
            <a:xfrm>
              <a:off x="1031720" y="3771910"/>
              <a:ext cx="12460" cy="447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AEC16B8-4D1F-203A-78CB-434A36A3AB46}"/>
                </a:ext>
              </a:extLst>
            </p:cNvPr>
            <p:cNvCxnSpPr/>
            <p:nvPr/>
          </p:nvCxnSpPr>
          <p:spPr>
            <a:xfrm>
              <a:off x="3256760" y="3802390"/>
              <a:ext cx="12460" cy="447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18B945B-B0A4-25A8-A7AF-FB8552923195}"/>
                </a:ext>
              </a:extLst>
            </p:cNvPr>
            <p:cNvCxnSpPr/>
            <p:nvPr/>
          </p:nvCxnSpPr>
          <p:spPr>
            <a:xfrm>
              <a:off x="5392660" y="3759201"/>
              <a:ext cx="12460" cy="447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B0287C1-5920-CC1E-9798-8FBC1CCA2F2B}"/>
              </a:ext>
            </a:extLst>
          </p:cNvPr>
          <p:cNvGrpSpPr/>
          <p:nvPr/>
        </p:nvGrpSpPr>
        <p:grpSpPr>
          <a:xfrm>
            <a:off x="7012701" y="3311522"/>
            <a:ext cx="4366499" cy="915675"/>
            <a:chOff x="1031720" y="3333755"/>
            <a:chExt cx="4373400" cy="915675"/>
          </a:xfrm>
        </p:grpSpPr>
        <p:cxnSp>
          <p:nvCxnSpPr>
            <p:cNvPr id="30" name="Straight Connector 29">
              <a:extLst>
                <a:ext uri="{FF2B5EF4-FFF2-40B4-BE49-F238E27FC236}">
                  <a16:creationId xmlns:a16="http://schemas.microsoft.com/office/drawing/2014/main" id="{B1C8084A-D744-4C0E-E83B-A17281F56E13}"/>
                </a:ext>
              </a:extLst>
            </p:cNvPr>
            <p:cNvCxnSpPr>
              <a:cxnSpLocks/>
            </p:cNvCxnSpPr>
            <p:nvPr/>
          </p:nvCxnSpPr>
          <p:spPr>
            <a:xfrm>
              <a:off x="1031720" y="3769360"/>
              <a:ext cx="4373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681D52-7546-104A-3BF9-D13755FDF9B8}"/>
                </a:ext>
              </a:extLst>
            </p:cNvPr>
            <p:cNvCxnSpPr/>
            <p:nvPr/>
          </p:nvCxnSpPr>
          <p:spPr>
            <a:xfrm>
              <a:off x="3256760" y="3333755"/>
              <a:ext cx="12460" cy="447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35627AE-F585-FF70-9CDE-9A998D9505FF}"/>
                </a:ext>
              </a:extLst>
            </p:cNvPr>
            <p:cNvCxnSpPr/>
            <p:nvPr/>
          </p:nvCxnSpPr>
          <p:spPr>
            <a:xfrm>
              <a:off x="1031720" y="3771910"/>
              <a:ext cx="12460" cy="447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C1DA4D7-668D-9069-6591-D2BE09A48225}"/>
                </a:ext>
              </a:extLst>
            </p:cNvPr>
            <p:cNvCxnSpPr/>
            <p:nvPr/>
          </p:nvCxnSpPr>
          <p:spPr>
            <a:xfrm>
              <a:off x="2702349" y="3802390"/>
              <a:ext cx="12461" cy="447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D2BB8D-8B6A-F361-E0AD-F554D045F26D}"/>
                </a:ext>
              </a:extLst>
            </p:cNvPr>
            <p:cNvCxnSpPr/>
            <p:nvPr/>
          </p:nvCxnSpPr>
          <p:spPr>
            <a:xfrm>
              <a:off x="4177138" y="3759201"/>
              <a:ext cx="12461" cy="447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059E1B1C-56FA-2895-58ED-FAF392C674BC}"/>
              </a:ext>
            </a:extLst>
          </p:cNvPr>
          <p:cNvSpPr txBox="1"/>
          <p:nvPr/>
        </p:nvSpPr>
        <p:spPr>
          <a:xfrm>
            <a:off x="418389" y="4184008"/>
            <a:ext cx="1617360" cy="1200329"/>
          </a:xfrm>
          <a:prstGeom prst="rect">
            <a:avLst/>
          </a:prstGeom>
          <a:noFill/>
          <a:ln w="38100">
            <a:solidFill>
              <a:schemeClr val="tx1"/>
            </a:solidFill>
          </a:ln>
        </p:spPr>
        <p:txBody>
          <a:bodyPr wrap="square" rtlCol="0">
            <a:spAutoFit/>
          </a:bodyPr>
          <a:lstStyle/>
          <a:p>
            <a:pPr algn="ctr"/>
            <a:r>
              <a:rPr lang="vi-VN" sz="2400" b="1" dirty="0">
                <a:latin typeface="Calibri" panose="020F0502020204030204" pitchFamily="34" charset="0"/>
                <a:cs typeface="Calibri" panose="020F0502020204030204" pitchFamily="34" charset="0"/>
              </a:rPr>
              <a:t>GLUCID/</a:t>
            </a:r>
          </a:p>
          <a:p>
            <a:pPr algn="ctr"/>
            <a:r>
              <a:rPr lang="vi-VN" sz="2400" b="1" dirty="0">
                <a:latin typeface="Calibri" panose="020F0502020204030204" pitchFamily="34" charset="0"/>
                <a:cs typeface="Calibri" panose="020F0502020204030204" pitchFamily="34" charset="0"/>
              </a:rPr>
              <a:t>GLUCOSE</a:t>
            </a:r>
          </a:p>
          <a:p>
            <a:pPr algn="ctr"/>
            <a:r>
              <a:rPr lang="vi-VN" sz="2400" b="1" dirty="0">
                <a:latin typeface="Calibri" panose="020F0502020204030204" pitchFamily="34" charset="0"/>
                <a:cs typeface="Calibri" panose="020F0502020204030204" pitchFamily="34" charset="0"/>
              </a:rPr>
              <a:t>(4kcal/1g)</a:t>
            </a:r>
            <a:endParaRPr lang="en-US" sz="2400" b="1"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3B015ADF-894A-A264-DA15-49EBC21F1AF1}"/>
              </a:ext>
            </a:extLst>
          </p:cNvPr>
          <p:cNvSpPr txBox="1"/>
          <p:nvPr/>
        </p:nvSpPr>
        <p:spPr>
          <a:xfrm>
            <a:off x="2270638" y="4227197"/>
            <a:ext cx="1779082" cy="1200329"/>
          </a:xfrm>
          <a:prstGeom prst="rect">
            <a:avLst/>
          </a:prstGeom>
          <a:noFill/>
          <a:ln w="38100">
            <a:solidFill>
              <a:schemeClr val="tx1"/>
            </a:solidFill>
          </a:ln>
        </p:spPr>
        <p:txBody>
          <a:bodyPr wrap="square" rtlCol="0">
            <a:spAutoFit/>
          </a:bodyPr>
          <a:lstStyle/>
          <a:p>
            <a:pPr algn="ctr"/>
            <a:r>
              <a:rPr lang="vi-VN" sz="2400" b="1" dirty="0">
                <a:latin typeface="Calibri" panose="020F0502020204030204" pitchFamily="34" charset="0"/>
                <a:cs typeface="Calibri" panose="020F0502020204030204" pitchFamily="34" charset="0"/>
              </a:rPr>
              <a:t>PROTID/ AMINOACID</a:t>
            </a:r>
          </a:p>
          <a:p>
            <a:pPr algn="ctr"/>
            <a:r>
              <a:rPr lang="vi-VN" sz="2400" b="1" dirty="0">
                <a:latin typeface="Calibri" panose="020F0502020204030204" pitchFamily="34" charset="0"/>
                <a:cs typeface="Calibri" panose="020F0502020204030204" pitchFamily="34" charset="0"/>
              </a:rPr>
              <a:t>(4kcal/1g)</a:t>
            </a:r>
            <a:endParaRPr lang="en-US" sz="2400" b="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173CEC2F-A1BC-64B5-6815-13A0835B9B0C}"/>
              </a:ext>
            </a:extLst>
          </p:cNvPr>
          <p:cNvSpPr txBox="1"/>
          <p:nvPr/>
        </p:nvSpPr>
        <p:spPr>
          <a:xfrm>
            <a:off x="4211595" y="4208152"/>
            <a:ext cx="1785371" cy="1200329"/>
          </a:xfrm>
          <a:prstGeom prst="rect">
            <a:avLst/>
          </a:prstGeom>
          <a:noFill/>
          <a:ln w="38100">
            <a:solidFill>
              <a:schemeClr val="tx1"/>
            </a:solidFill>
          </a:ln>
        </p:spPr>
        <p:txBody>
          <a:bodyPr wrap="square" rtlCol="0">
            <a:spAutoFit/>
          </a:bodyPr>
          <a:lstStyle/>
          <a:p>
            <a:pPr algn="ctr"/>
            <a:r>
              <a:rPr lang="vi-VN" sz="2400" b="1" dirty="0">
                <a:latin typeface="Calibri" panose="020F0502020204030204" pitchFamily="34" charset="0"/>
                <a:cs typeface="Calibri" panose="020F0502020204030204" pitchFamily="34" charset="0"/>
              </a:rPr>
              <a:t>LIPID/FATTY ACID</a:t>
            </a:r>
          </a:p>
          <a:p>
            <a:pPr algn="ctr"/>
            <a:r>
              <a:rPr lang="vi-VN" sz="2400" b="1" dirty="0">
                <a:latin typeface="Calibri" panose="020F0502020204030204" pitchFamily="34" charset="0"/>
                <a:cs typeface="Calibri" panose="020F0502020204030204" pitchFamily="34" charset="0"/>
              </a:rPr>
              <a:t>(9kcal/1g)</a:t>
            </a:r>
            <a:endParaRPr lang="en-US" sz="2400" b="1" dirty="0">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D8861870-A2F4-05CF-2383-61F4F4CF005D}"/>
              </a:ext>
            </a:extLst>
          </p:cNvPr>
          <p:cNvSpPr txBox="1"/>
          <p:nvPr/>
        </p:nvSpPr>
        <p:spPr>
          <a:xfrm>
            <a:off x="6225566" y="4208152"/>
            <a:ext cx="1514710" cy="461665"/>
          </a:xfrm>
          <a:prstGeom prst="rect">
            <a:avLst/>
          </a:prstGeom>
          <a:noFill/>
          <a:ln w="38100">
            <a:solidFill>
              <a:schemeClr val="tx1"/>
            </a:solidFill>
          </a:ln>
        </p:spPr>
        <p:txBody>
          <a:bodyPr wrap="square" rtlCol="0">
            <a:spAutoFit/>
          </a:bodyPr>
          <a:lstStyle/>
          <a:p>
            <a:pPr algn="ctr"/>
            <a:r>
              <a:rPr lang="vi-VN" sz="2400" b="1" dirty="0">
                <a:latin typeface="Calibri" panose="020F0502020204030204" pitchFamily="34" charset="0"/>
                <a:cs typeface="Calibri" panose="020F0502020204030204" pitchFamily="34" charset="0"/>
              </a:rPr>
              <a:t>MINERAL</a:t>
            </a:r>
            <a:endParaRPr lang="en-US" sz="2400" b="1" dirty="0">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9ED6F0FC-61DB-F58F-B1E3-7CEB688BEB74}"/>
              </a:ext>
            </a:extLst>
          </p:cNvPr>
          <p:cNvSpPr txBox="1"/>
          <p:nvPr/>
        </p:nvSpPr>
        <p:spPr>
          <a:xfrm>
            <a:off x="7904985" y="4204965"/>
            <a:ext cx="1455690" cy="461665"/>
          </a:xfrm>
          <a:prstGeom prst="rect">
            <a:avLst/>
          </a:prstGeom>
          <a:noFill/>
          <a:ln w="38100">
            <a:solidFill>
              <a:schemeClr val="tx1"/>
            </a:solidFill>
          </a:ln>
        </p:spPr>
        <p:txBody>
          <a:bodyPr wrap="square" rtlCol="0">
            <a:spAutoFit/>
          </a:bodyPr>
          <a:lstStyle/>
          <a:p>
            <a:pPr algn="ctr"/>
            <a:r>
              <a:rPr lang="vi-VN" sz="2400" b="1" dirty="0">
                <a:latin typeface="Calibri" panose="020F0502020204030204" pitchFamily="34" charset="0"/>
                <a:cs typeface="Calibri" panose="020F0502020204030204" pitchFamily="34" charset="0"/>
              </a:rPr>
              <a:t>VITAMIN</a:t>
            </a:r>
            <a:endParaRPr lang="en-US" sz="24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CD5215DF-3598-EE56-7320-98859B2F168B}"/>
              </a:ext>
            </a:extLst>
          </p:cNvPr>
          <p:cNvSpPr txBox="1"/>
          <p:nvPr/>
        </p:nvSpPr>
        <p:spPr>
          <a:xfrm>
            <a:off x="9545434" y="4204965"/>
            <a:ext cx="1099748" cy="461665"/>
          </a:xfrm>
          <a:prstGeom prst="rect">
            <a:avLst/>
          </a:prstGeom>
          <a:noFill/>
          <a:ln w="38100">
            <a:solidFill>
              <a:schemeClr val="tx1"/>
            </a:solidFill>
          </a:ln>
        </p:spPr>
        <p:txBody>
          <a:bodyPr wrap="square" rtlCol="0">
            <a:spAutoFit/>
          </a:bodyPr>
          <a:lstStyle/>
          <a:p>
            <a:pPr algn="ctr"/>
            <a:r>
              <a:rPr lang="vi-VN" sz="2400" b="1" dirty="0">
                <a:latin typeface="Calibri" panose="020F0502020204030204" pitchFamily="34" charset="0"/>
                <a:cs typeface="Calibri" panose="020F0502020204030204" pitchFamily="34" charset="0"/>
              </a:rPr>
              <a:t>FIBER</a:t>
            </a:r>
            <a:endParaRPr lang="en-US" sz="24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569000C6-EEC6-876C-D7D5-28D85C9C9903}"/>
              </a:ext>
            </a:extLst>
          </p:cNvPr>
          <p:cNvSpPr txBox="1"/>
          <p:nvPr/>
        </p:nvSpPr>
        <p:spPr>
          <a:xfrm>
            <a:off x="10813437" y="4182733"/>
            <a:ext cx="1099748" cy="461665"/>
          </a:xfrm>
          <a:prstGeom prst="rect">
            <a:avLst/>
          </a:prstGeom>
          <a:noFill/>
          <a:ln w="38100">
            <a:solidFill>
              <a:schemeClr val="tx1"/>
            </a:solidFill>
          </a:ln>
        </p:spPr>
        <p:txBody>
          <a:bodyPr wrap="square" rtlCol="0">
            <a:spAutoFit/>
          </a:bodyPr>
          <a:lstStyle/>
          <a:p>
            <a:pPr algn="ctr"/>
            <a:r>
              <a:rPr lang="vi-VN" sz="2400" b="1" dirty="0">
                <a:latin typeface="Calibri" panose="020F0502020204030204" pitchFamily="34" charset="0"/>
                <a:cs typeface="Calibri" panose="020F0502020204030204" pitchFamily="34" charset="0"/>
              </a:rPr>
              <a:t>WATER</a:t>
            </a:r>
            <a:endParaRPr lang="en-US" sz="2400" b="1" dirty="0">
              <a:latin typeface="Calibri" panose="020F0502020204030204" pitchFamily="34" charset="0"/>
              <a:cs typeface="Calibri" panose="020F0502020204030204" pitchFamily="34" charset="0"/>
            </a:endParaRPr>
          </a:p>
        </p:txBody>
      </p:sp>
      <p:cxnSp>
        <p:nvCxnSpPr>
          <p:cNvPr id="42" name="Straight Connector 41">
            <a:extLst>
              <a:ext uri="{FF2B5EF4-FFF2-40B4-BE49-F238E27FC236}">
                <a16:creationId xmlns:a16="http://schemas.microsoft.com/office/drawing/2014/main" id="{B8AF2C44-7370-EB30-FCD7-15A1531C74BC}"/>
              </a:ext>
            </a:extLst>
          </p:cNvPr>
          <p:cNvCxnSpPr/>
          <p:nvPr/>
        </p:nvCxnSpPr>
        <p:spPr>
          <a:xfrm>
            <a:off x="11367396" y="3726808"/>
            <a:ext cx="11804" cy="447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Audio 42">
            <a:hlinkClick r:id="" action="ppaction://media"/>
            <a:extLst>
              <a:ext uri="{FF2B5EF4-FFF2-40B4-BE49-F238E27FC236}">
                <a16:creationId xmlns:a16="http://schemas.microsoft.com/office/drawing/2014/main" id="{4CEA3CF6-65EC-5E10-A29A-335EB40365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55708862"/>
      </p:ext>
    </p:extLst>
  </p:cSld>
  <p:clrMapOvr>
    <a:masterClrMapping/>
  </p:clrMapOvr>
  <mc:AlternateContent xmlns:mc="http://schemas.openxmlformats.org/markup-compatibility/2006" xmlns:p14="http://schemas.microsoft.com/office/powerpoint/2010/main">
    <mc:Choice Requires="p14">
      <p:transition spd="slow" p14:dur="2000" advTm="8238"/>
    </mc:Choice>
    <mc:Fallback xmlns="">
      <p:transition spd="slow" advTm="8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EDA4AF-B6E3-71E5-167F-075918EF758F}"/>
              </a:ext>
            </a:extLst>
          </p:cNvPr>
          <p:cNvPicPr>
            <a:picLocks noChangeAspect="1"/>
          </p:cNvPicPr>
          <p:nvPr/>
        </p:nvPicPr>
        <p:blipFill>
          <a:blip r:embed="rId6"/>
          <a:stretch>
            <a:fillRect/>
          </a:stretch>
        </p:blipFill>
        <p:spPr>
          <a:xfrm>
            <a:off x="123826" y="2771115"/>
            <a:ext cx="8686800" cy="3687946"/>
          </a:xfrm>
          <a:prstGeom prst="rect">
            <a:avLst/>
          </a:prstGeom>
          <a:ln>
            <a:solidFill>
              <a:schemeClr val="tx1"/>
            </a:solidFill>
          </a:ln>
        </p:spPr>
      </p:pic>
      <p:sp>
        <p:nvSpPr>
          <p:cNvPr id="3" name="TextBox 2">
            <a:extLst>
              <a:ext uri="{FF2B5EF4-FFF2-40B4-BE49-F238E27FC236}">
                <a16:creationId xmlns:a16="http://schemas.microsoft.com/office/drawing/2014/main" id="{1508858B-AEE1-A726-679F-E5EA7FFCBC20}"/>
              </a:ext>
            </a:extLst>
          </p:cNvPr>
          <p:cNvSpPr txBox="1"/>
          <p:nvPr/>
        </p:nvSpPr>
        <p:spPr>
          <a:xfrm>
            <a:off x="3483973" y="6538512"/>
            <a:ext cx="868680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effectLst/>
                <a:uLnTx/>
                <a:uFillTx/>
                <a:latin typeface="Calibri" panose="020F0502020204030204" pitchFamily="34" charset="0"/>
                <a:ea typeface="+mn-ea"/>
                <a:cs typeface="Calibri" panose="020F0502020204030204" pitchFamily="34" charset="0"/>
              </a:rPr>
              <a:t>Manzanares W, Dhal </a:t>
            </a:r>
            <a:r>
              <a:rPr kumimoji="0" lang="en-US" sz="1000" b="0" i="0" u="none" strike="noStrike" kern="0" cap="none" spc="0" normalizeH="0" baseline="0" noProof="0" dirty="0" err="1">
                <a:ln>
                  <a:noFill/>
                </a:ln>
                <a:effectLst/>
                <a:uLnTx/>
                <a:uFillTx/>
                <a:latin typeface="Calibri" panose="020F0502020204030204" pitchFamily="34" charset="0"/>
                <a:ea typeface="+mn-ea"/>
                <a:cs typeface="Calibri" panose="020F0502020204030204" pitchFamily="34" charset="0"/>
              </a:rPr>
              <a:t>iwal</a:t>
            </a:r>
            <a:r>
              <a:rPr kumimoji="0" lang="en-US" sz="1000" b="0" i="0" u="none" strike="noStrike" kern="0" cap="none" spc="0" normalizeH="0" baseline="0" noProof="0" dirty="0">
                <a:ln>
                  <a:noFill/>
                </a:ln>
                <a:effectLst/>
                <a:uLnTx/>
                <a:uFillTx/>
                <a:latin typeface="Calibri" panose="020F0502020204030204" pitchFamily="34" charset="0"/>
                <a:ea typeface="+mn-ea"/>
                <a:cs typeface="Calibri" panose="020F0502020204030204" pitchFamily="34" charset="0"/>
              </a:rPr>
              <a:t> R, </a:t>
            </a:r>
            <a:r>
              <a:rPr kumimoji="0" lang="en-US" sz="1000" b="0" i="0" u="none" strike="noStrike" kern="0" cap="none" spc="0" normalizeH="0" baseline="0" noProof="0" dirty="0" err="1">
                <a:ln>
                  <a:noFill/>
                </a:ln>
                <a:effectLst/>
                <a:uLnTx/>
                <a:uFillTx/>
                <a:latin typeface="Calibri" panose="020F0502020204030204" pitchFamily="34" charset="0"/>
                <a:ea typeface="+mn-ea"/>
                <a:cs typeface="Calibri" panose="020F0502020204030204" pitchFamily="34" charset="0"/>
              </a:rPr>
              <a:t>Jurewitsch</a:t>
            </a:r>
            <a:r>
              <a:rPr kumimoji="0" lang="en-US" sz="1000" b="0" i="0" u="none" strike="noStrike" kern="0" cap="none" spc="0" normalizeH="0" baseline="0" noProof="0" dirty="0">
                <a:ln>
                  <a:noFill/>
                </a:ln>
                <a:effectLst/>
                <a:uLnTx/>
                <a:uFillTx/>
                <a:latin typeface="Calibri" panose="020F0502020204030204" pitchFamily="34" charset="0"/>
                <a:ea typeface="+mn-ea"/>
                <a:cs typeface="Calibri" panose="020F0502020204030204" pitchFamily="34" charset="0"/>
              </a:rPr>
              <a:t> B, Stapleton RD, Jeejeebhoy KN, </a:t>
            </a:r>
            <a:r>
              <a:rPr kumimoji="0" lang="en-US" sz="1000" b="0" i="0" u="none" strike="noStrike" kern="0" cap="none" spc="0" normalizeH="0" baseline="0" noProof="0" dirty="0" err="1">
                <a:ln>
                  <a:noFill/>
                </a:ln>
                <a:effectLst/>
                <a:uLnTx/>
                <a:uFillTx/>
                <a:latin typeface="Calibri" panose="020F0502020204030204" pitchFamily="34" charset="0"/>
                <a:ea typeface="+mn-ea"/>
                <a:cs typeface="Calibri" panose="020F0502020204030204" pitchFamily="34" charset="0"/>
              </a:rPr>
              <a:t>Heyland</a:t>
            </a:r>
            <a:r>
              <a:rPr kumimoji="0" lang="en-US" sz="1000" b="0" i="0" u="none" strike="noStrike" kern="0" cap="none" spc="0" normalizeH="0" baseline="0" noProof="0" dirty="0">
                <a:ln>
                  <a:noFill/>
                </a:ln>
                <a:effectLst/>
                <a:uLnTx/>
                <a:uFillTx/>
                <a:latin typeface="Calibri" panose="020F0502020204030204" pitchFamily="34" charset="0"/>
                <a:ea typeface="+mn-ea"/>
                <a:cs typeface="Calibri" panose="020F0502020204030204" pitchFamily="34" charset="0"/>
              </a:rPr>
              <a:t> DK. Intensive Care Med. 2013;39(10):1683-1694</a:t>
            </a:r>
          </a:p>
        </p:txBody>
      </p:sp>
      <p:sp>
        <p:nvSpPr>
          <p:cNvPr id="6" name="Rectangle 5">
            <a:extLst>
              <a:ext uri="{FF2B5EF4-FFF2-40B4-BE49-F238E27FC236}">
                <a16:creationId xmlns:a16="http://schemas.microsoft.com/office/drawing/2014/main" id="{1E72517C-D49E-0A44-BB30-51C114FFEF8B}"/>
              </a:ext>
            </a:extLst>
          </p:cNvPr>
          <p:cNvSpPr/>
          <p:nvPr/>
        </p:nvSpPr>
        <p:spPr>
          <a:xfrm>
            <a:off x="109946" y="4206424"/>
            <a:ext cx="8645979" cy="1143000"/>
          </a:xfrm>
          <a:prstGeom prst="rect">
            <a:avLst/>
          </a:prstGeom>
          <a:solidFill>
            <a:sysClr val="window" lastClr="FFFFFF">
              <a:alpha val="0"/>
            </a:sysClr>
          </a:solidFill>
          <a:ln w="28575">
            <a:solidFill>
              <a:srgbClr val="FF0000"/>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07FA166E-B0C0-4758-9EAC-974E6A093A7B}"/>
              </a:ext>
            </a:extLst>
          </p:cNvPr>
          <p:cNvSpPr/>
          <p:nvPr/>
        </p:nvSpPr>
        <p:spPr>
          <a:xfrm>
            <a:off x="6412706" y="4669971"/>
            <a:ext cx="703147" cy="336553"/>
          </a:xfrm>
          <a:prstGeom prst="ellipse">
            <a:avLst/>
          </a:prstGeom>
          <a:solidFill>
            <a:sysClr val="window" lastClr="FFFFFF">
              <a:alpha val="0"/>
            </a:sysClr>
          </a:solidFill>
          <a:ln w="28575">
            <a:solidFill>
              <a:srgbClr val="00B050"/>
            </a:solid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600"/>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49F962B4-7F70-F8D6-8F8D-AEC9618CD20E}"/>
              </a:ext>
            </a:extLst>
          </p:cNvPr>
          <p:cNvPicPr>
            <a:picLocks noChangeAspect="1"/>
          </p:cNvPicPr>
          <p:nvPr/>
        </p:nvPicPr>
        <p:blipFill rotWithShape="1">
          <a:blip r:embed="rId7"/>
          <a:srcRect l="1472" t="4306" r="1355"/>
          <a:stretch/>
        </p:blipFill>
        <p:spPr>
          <a:xfrm>
            <a:off x="109946" y="117619"/>
            <a:ext cx="6748054" cy="2355994"/>
          </a:xfrm>
          <a:prstGeom prst="rect">
            <a:avLst/>
          </a:prstGeom>
          <a:ln>
            <a:solidFill>
              <a:schemeClr val="tx1"/>
            </a:solidFill>
          </a:ln>
        </p:spPr>
      </p:pic>
      <p:sp>
        <p:nvSpPr>
          <p:cNvPr id="8" name="TextBox 7">
            <a:extLst>
              <a:ext uri="{FF2B5EF4-FFF2-40B4-BE49-F238E27FC236}">
                <a16:creationId xmlns:a16="http://schemas.microsoft.com/office/drawing/2014/main" id="{852EAE29-BEA5-3D95-E40A-2472694195E3}"/>
              </a:ext>
            </a:extLst>
          </p:cNvPr>
          <p:cNvSpPr txBox="1"/>
          <p:nvPr/>
        </p:nvSpPr>
        <p:spPr>
          <a:xfrm>
            <a:off x="8932274" y="3265714"/>
            <a:ext cx="3149780" cy="2308324"/>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A significant shorter length of ventilation and a significantly shorter length of stay in the ICU in the high dose ω−9/ω−6 group.</a:t>
            </a:r>
          </a:p>
        </p:txBody>
      </p:sp>
      <p:pic>
        <p:nvPicPr>
          <p:cNvPr id="18" name="Audio 17">
            <a:hlinkClick r:id="" action="ppaction://media"/>
            <a:extLst>
              <a:ext uri="{FF2B5EF4-FFF2-40B4-BE49-F238E27FC236}">
                <a16:creationId xmlns:a16="http://schemas.microsoft.com/office/drawing/2014/main" id="{4D0656F0-EE30-FDBF-0CEB-1356A29C28CF}"/>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618724650"/>
      </p:ext>
    </p:extLst>
  </p:cSld>
  <p:clrMapOvr>
    <a:masterClrMapping/>
  </p:clrMapOvr>
  <mc:AlternateContent xmlns:mc="http://schemas.openxmlformats.org/markup-compatibility/2006" xmlns:p14="http://schemas.microsoft.com/office/powerpoint/2010/main">
    <mc:Choice Requires="p14">
      <p:transition spd="med" p14:dur="700" advTm="38397">
        <p:fade/>
      </p:transition>
    </mc:Choice>
    <mc:Fallback xmlns="">
      <p:transition spd="med" advTm="383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8"/>
                </p:tgtEl>
              </p:cMediaNode>
            </p:audio>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F4D3CC-5224-F949-E295-89ED46DBFA9E}"/>
              </a:ext>
            </a:extLst>
          </p:cNvPr>
          <p:cNvPicPr>
            <a:picLocks noChangeAspect="1"/>
          </p:cNvPicPr>
          <p:nvPr/>
        </p:nvPicPr>
        <p:blipFill>
          <a:blip r:embed="rId5"/>
          <a:stretch>
            <a:fillRect/>
          </a:stretch>
        </p:blipFill>
        <p:spPr>
          <a:xfrm>
            <a:off x="4255456" y="2532815"/>
            <a:ext cx="4048125" cy="3098655"/>
          </a:xfrm>
          <a:prstGeom prst="rect">
            <a:avLst/>
          </a:prstGeom>
          <a:ln>
            <a:solidFill>
              <a:schemeClr val="bg1">
                <a:lumMod val="65000"/>
              </a:schemeClr>
            </a:solidFill>
          </a:ln>
        </p:spPr>
      </p:pic>
      <p:pic>
        <p:nvPicPr>
          <p:cNvPr id="8" name="Picture 7">
            <a:extLst>
              <a:ext uri="{FF2B5EF4-FFF2-40B4-BE49-F238E27FC236}">
                <a16:creationId xmlns:a16="http://schemas.microsoft.com/office/drawing/2014/main" id="{A70E84A4-5C3E-E085-593B-53AD802AC793}"/>
              </a:ext>
            </a:extLst>
          </p:cNvPr>
          <p:cNvPicPr>
            <a:picLocks noChangeAspect="1"/>
          </p:cNvPicPr>
          <p:nvPr/>
        </p:nvPicPr>
        <p:blipFill>
          <a:blip r:embed="rId6"/>
          <a:stretch>
            <a:fillRect/>
          </a:stretch>
        </p:blipFill>
        <p:spPr>
          <a:xfrm>
            <a:off x="8342337" y="2536168"/>
            <a:ext cx="3683402" cy="3057786"/>
          </a:xfrm>
          <a:prstGeom prst="rect">
            <a:avLst/>
          </a:prstGeom>
          <a:ln>
            <a:solidFill>
              <a:schemeClr val="bg1">
                <a:lumMod val="65000"/>
              </a:schemeClr>
            </a:solidFill>
          </a:ln>
        </p:spPr>
      </p:pic>
      <p:sp>
        <p:nvSpPr>
          <p:cNvPr id="9" name="TextBox 8">
            <a:extLst>
              <a:ext uri="{FF2B5EF4-FFF2-40B4-BE49-F238E27FC236}">
                <a16:creationId xmlns:a16="http://schemas.microsoft.com/office/drawing/2014/main" id="{35D820BC-674F-954F-F1F8-8A867D50A075}"/>
              </a:ext>
            </a:extLst>
          </p:cNvPr>
          <p:cNvSpPr txBox="1"/>
          <p:nvPr/>
        </p:nvSpPr>
        <p:spPr bwMode="gray">
          <a:xfrm>
            <a:off x="410390" y="334441"/>
            <a:ext cx="1114261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Assessment of inflammatory and immunological </a:t>
            </a:r>
            <a:r>
              <a:rPr kumimoji="0" lang="en-US" sz="2800" b="1" i="0" u="none" strike="noStrike" kern="1200" cap="none" spc="0" normalizeH="0" baseline="0" noProof="0" dirty="0" err="1">
                <a:ln>
                  <a:noFill/>
                </a:ln>
                <a:solidFill>
                  <a:schemeClr val="bg2"/>
                </a:solidFill>
                <a:effectLst/>
                <a:uLnTx/>
                <a:uFillTx/>
                <a:latin typeface="Calibri" panose="020F0502020204030204" pitchFamily="34" charset="0"/>
                <a:cs typeface="Calibri" panose="020F0502020204030204" pitchFamily="34" charset="0"/>
              </a:rPr>
              <a:t>parameters,CRP</a:t>
            </a:r>
            <a:r>
              <a:rPr kumimoji="0" lang="en-US" sz="2800" b="1" i="0" u="none" strike="noStrike" kern="120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 (A), tumor necrosis factor (TNF)-</a:t>
            </a:r>
            <a:r>
              <a:rPr kumimoji="0" lang="el-GR" sz="2800" b="1" i="0" u="none" strike="noStrike" kern="120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α (</a:t>
            </a:r>
            <a:r>
              <a:rPr kumimoji="0" lang="en-US" sz="2800" b="1" i="0" u="none" strike="noStrike" kern="120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B), and interleukin (IL)-6 (C) levels, before and after the operation. </a:t>
            </a:r>
          </a:p>
        </p:txBody>
      </p:sp>
      <p:pic>
        <p:nvPicPr>
          <p:cNvPr id="11" name="Picture 10">
            <a:extLst>
              <a:ext uri="{FF2B5EF4-FFF2-40B4-BE49-F238E27FC236}">
                <a16:creationId xmlns:a16="http://schemas.microsoft.com/office/drawing/2014/main" id="{7C8041F0-C0CB-A567-5E0E-A5B250E8F9C2}"/>
              </a:ext>
            </a:extLst>
          </p:cNvPr>
          <p:cNvPicPr>
            <a:picLocks noChangeAspect="1"/>
          </p:cNvPicPr>
          <p:nvPr/>
        </p:nvPicPr>
        <p:blipFill>
          <a:blip r:embed="rId7"/>
          <a:stretch>
            <a:fillRect/>
          </a:stretch>
        </p:blipFill>
        <p:spPr>
          <a:xfrm>
            <a:off x="166261" y="2552058"/>
            <a:ext cx="3945367" cy="3105150"/>
          </a:xfrm>
          <a:prstGeom prst="rect">
            <a:avLst/>
          </a:prstGeom>
          <a:ln>
            <a:solidFill>
              <a:schemeClr val="bg1">
                <a:lumMod val="65000"/>
              </a:schemeClr>
            </a:solidFill>
          </a:ln>
        </p:spPr>
      </p:pic>
      <p:sp>
        <p:nvSpPr>
          <p:cNvPr id="13" name="TextBox 12">
            <a:extLst>
              <a:ext uri="{FF2B5EF4-FFF2-40B4-BE49-F238E27FC236}">
                <a16:creationId xmlns:a16="http://schemas.microsoft.com/office/drawing/2014/main" id="{1C3D1DED-E33B-7A45-29FD-7F5D1DA4A044}"/>
              </a:ext>
            </a:extLst>
          </p:cNvPr>
          <p:cNvSpPr txBox="1"/>
          <p:nvPr/>
        </p:nvSpPr>
        <p:spPr bwMode="gray">
          <a:xfrm>
            <a:off x="6769281" y="6426927"/>
            <a:ext cx="52564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Franklin Gothic Book"/>
                <a:ea typeface="+mn-ea"/>
                <a:cs typeface="+mn-cs"/>
              </a:rPr>
              <a:t>Annals of Surgical Treatment and Research 2016;91(6):309-315</a:t>
            </a:r>
          </a:p>
        </p:txBody>
      </p:sp>
      <p:sp>
        <p:nvSpPr>
          <p:cNvPr id="3" name="TextBox 2">
            <a:extLst>
              <a:ext uri="{FF2B5EF4-FFF2-40B4-BE49-F238E27FC236}">
                <a16:creationId xmlns:a16="http://schemas.microsoft.com/office/drawing/2014/main" id="{010B66FE-03F5-895F-BCBC-82C3BBE78254}"/>
              </a:ext>
            </a:extLst>
          </p:cNvPr>
          <p:cNvSpPr txBox="1"/>
          <p:nvPr/>
        </p:nvSpPr>
        <p:spPr bwMode="gray">
          <a:xfrm>
            <a:off x="-228600" y="5960767"/>
            <a:ext cx="124206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FFF00"/>
                </a:solidFill>
                <a:latin typeface="Calibri" panose="020F0502020204030204" pitchFamily="34" charset="0"/>
                <a:cs typeface="Calibri" panose="020F0502020204030204" pitchFamily="34" charset="0"/>
              </a:rPr>
              <a:t>Group</a:t>
            </a:r>
            <a:r>
              <a:rPr kumimoji="0" lang="en-US" sz="2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I, soybean oil + MCT;  Group II, soybean oil + olive oil; </a:t>
            </a:r>
            <a:r>
              <a:rPr lang="en-US" sz="2000" b="1" dirty="0">
                <a:solidFill>
                  <a:srgbClr val="FFFF00"/>
                </a:solidFill>
                <a:latin typeface="Calibri" panose="020F0502020204030204" pitchFamily="34" charset="0"/>
                <a:cs typeface="Calibri" panose="020F0502020204030204" pitchFamily="34" charset="0"/>
              </a:rPr>
              <a:t>Group </a:t>
            </a:r>
            <a:r>
              <a:rPr kumimoji="0" lang="en-US" sz="20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III, soybean oil + olive oil + fish oil.</a:t>
            </a:r>
          </a:p>
        </p:txBody>
      </p:sp>
      <p:sp>
        <p:nvSpPr>
          <p:cNvPr id="4" name="Rectangle 3">
            <a:extLst>
              <a:ext uri="{FF2B5EF4-FFF2-40B4-BE49-F238E27FC236}">
                <a16:creationId xmlns:a16="http://schemas.microsoft.com/office/drawing/2014/main" id="{519DCCD3-8A00-D0BD-004A-046F9DDF5EC1}"/>
              </a:ext>
            </a:extLst>
          </p:cNvPr>
          <p:cNvSpPr/>
          <p:nvPr/>
        </p:nvSpPr>
        <p:spPr>
          <a:xfrm>
            <a:off x="3189514" y="3733800"/>
            <a:ext cx="424543" cy="3918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7EDF4F4-088C-38B1-5B7D-7FEB31DDC429}"/>
              </a:ext>
            </a:extLst>
          </p:cNvPr>
          <p:cNvSpPr/>
          <p:nvPr/>
        </p:nvSpPr>
        <p:spPr>
          <a:xfrm>
            <a:off x="7276395" y="3929743"/>
            <a:ext cx="424543" cy="3918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C6D009-D8A4-543C-336A-A7513C509317}"/>
              </a:ext>
            </a:extLst>
          </p:cNvPr>
          <p:cNvSpPr/>
          <p:nvPr/>
        </p:nvSpPr>
        <p:spPr>
          <a:xfrm>
            <a:off x="11324520" y="3974649"/>
            <a:ext cx="424543" cy="39188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FC32A1CC-8C41-DEDC-DABA-DF0410045A9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1501727"/>
      </p:ext>
    </p:extLst>
  </p:cSld>
  <p:clrMapOvr>
    <a:masterClrMapping/>
  </p:clrMapOvr>
  <mc:AlternateContent xmlns:mc="http://schemas.openxmlformats.org/markup-compatibility/2006" xmlns:p14="http://schemas.microsoft.com/office/powerpoint/2010/main">
    <mc:Choice Requires="p14">
      <p:transition spd="slow" p14:dur="2000" advTm="99586"/>
    </mc:Choice>
    <mc:Fallback xmlns="">
      <p:transition spd="slow" advTm="99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7270E-AF34-4F89-65FB-26B276D5B5EE}"/>
              </a:ext>
            </a:extLst>
          </p:cNvPr>
          <p:cNvSpPr>
            <a:spLocks noGrp="1"/>
          </p:cNvSpPr>
          <p:nvPr>
            <p:ph type="title"/>
          </p:nvPr>
        </p:nvSpPr>
        <p:spPr/>
        <p:txBody>
          <a:bodyPr>
            <a:normAutofit/>
          </a:bodyPr>
          <a:lstStyle/>
          <a:p>
            <a:pPr algn="ctr"/>
            <a:r>
              <a:rPr lang="en-US" sz="3600" b="1" dirty="0">
                <a:latin typeface="Calibri" panose="020F0502020204030204" pitchFamily="34" charset="0"/>
                <a:cs typeface="Calibri" panose="020F0502020204030204" pitchFamily="34" charset="0"/>
              </a:rPr>
              <a:t>IN CONCLUSION</a:t>
            </a:r>
          </a:p>
        </p:txBody>
      </p:sp>
      <p:sp>
        <p:nvSpPr>
          <p:cNvPr id="5" name="Content Placeholder 4">
            <a:extLst>
              <a:ext uri="{FF2B5EF4-FFF2-40B4-BE49-F238E27FC236}">
                <a16:creationId xmlns:a16="http://schemas.microsoft.com/office/drawing/2014/main" id="{2F22C22F-C594-0677-1AA2-0297265A6608}"/>
              </a:ext>
            </a:extLst>
          </p:cNvPr>
          <p:cNvSpPr>
            <a:spLocks noGrp="1"/>
          </p:cNvSpPr>
          <p:nvPr>
            <p:ph idx="1"/>
          </p:nvPr>
        </p:nvSpPr>
        <p:spPr>
          <a:xfrm>
            <a:off x="937875" y="2196737"/>
            <a:ext cx="10314167" cy="4206240"/>
          </a:xfrm>
        </p:spPr>
        <p:txBody>
          <a:bodyPr>
            <a:noAutofit/>
          </a:bodyPr>
          <a:lstStyle/>
          <a:p>
            <a:r>
              <a:rPr lang="en-US" sz="2800" dirty="0">
                <a:latin typeface="Calibri" panose="020F0502020204030204" pitchFamily="34" charset="0"/>
                <a:cs typeface="Calibri" panose="020F0502020204030204" pitchFamily="34" charset="0"/>
              </a:rPr>
              <a:t>Lipid has an important role in parenteral nutrition, especially in critically ill patients requiring PN.</a:t>
            </a:r>
          </a:p>
          <a:p>
            <a:r>
              <a:rPr lang="en-US" sz="2800" b="0" i="0" dirty="0">
                <a:effectLst/>
                <a:latin typeface="Calibri" panose="020F0502020204030204" pitchFamily="34" charset="0"/>
                <a:cs typeface="Calibri" panose="020F0502020204030204" pitchFamily="34" charset="0"/>
              </a:rPr>
              <a:t>ILE has been evolved from traditional lipid emulsions containing only soybean oil as a lipid source</a:t>
            </a:r>
            <a:r>
              <a:rPr lang="en-US" sz="2800" dirty="0">
                <a:latin typeface="Calibri" panose="020F0502020204030204" pitchFamily="34" charset="0"/>
                <a:cs typeface="Calibri" panose="020F0502020204030204" pitchFamily="34" charset="0"/>
              </a:rPr>
              <a:t> to </a:t>
            </a:r>
            <a:r>
              <a:rPr lang="en-US" sz="2800" b="0" i="0" dirty="0">
                <a:effectLst/>
                <a:latin typeface="Calibri" panose="020F0502020204030204" pitchFamily="34" charset="0"/>
                <a:cs typeface="Calibri" panose="020F0502020204030204" pitchFamily="34" charset="0"/>
              </a:rPr>
              <a:t> now moving those containing multiple lipid components</a:t>
            </a:r>
            <a:r>
              <a:rPr lang="en-US" sz="2800" dirty="0">
                <a:latin typeface="Calibri" panose="020F0502020204030204" pitchFamily="34" charset="0"/>
                <a:cs typeface="Calibri" panose="020F0502020204030204" pitchFamily="34" charset="0"/>
              </a:rPr>
              <a:t> (MCT, fish oil), olive oil.</a:t>
            </a:r>
          </a:p>
          <a:p>
            <a:r>
              <a:rPr lang="en-US" sz="2800" dirty="0">
                <a:latin typeface="Calibri" panose="020F0502020204030204" pitchFamily="34" charset="0"/>
                <a:cs typeface="Calibri" panose="020F0502020204030204" pitchFamily="34" charset="0"/>
              </a:rPr>
              <a:t>ILE with reduced soybean oil has potential benefits in clinical outcome.</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p:txBody>
      </p:sp>
      <p:pic>
        <p:nvPicPr>
          <p:cNvPr id="9" name="Audio 8">
            <a:hlinkClick r:id="" action="ppaction://media"/>
            <a:extLst>
              <a:ext uri="{FF2B5EF4-FFF2-40B4-BE49-F238E27FC236}">
                <a16:creationId xmlns:a16="http://schemas.microsoft.com/office/drawing/2014/main" id="{28BA2B6D-F9C7-3144-58D6-C2B694DF01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27316297"/>
      </p:ext>
    </p:extLst>
  </p:cSld>
  <p:clrMapOvr>
    <a:masterClrMapping/>
  </p:clrMapOvr>
  <p:transition spd="slow" advTm="4818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8825D9-2523-2A75-6521-95A0D5E2C585}"/>
              </a:ext>
            </a:extLst>
          </p:cNvPr>
          <p:cNvSpPr txBox="1"/>
          <p:nvPr/>
        </p:nvSpPr>
        <p:spPr>
          <a:xfrm>
            <a:off x="1929492" y="2329542"/>
            <a:ext cx="8333016" cy="1569660"/>
          </a:xfrm>
          <a:prstGeom prst="rect">
            <a:avLst/>
          </a:prstGeom>
          <a:noFill/>
        </p:spPr>
        <p:txBody>
          <a:bodyPr wrap="square" rtlCol="0">
            <a:spAutoFit/>
          </a:bodyPr>
          <a:lstStyle/>
          <a:p>
            <a:pPr algn="ctr"/>
            <a:r>
              <a:rPr lang="en-US" sz="4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 SO MUCH FOR  PAYING TO ATTENTION!</a:t>
            </a:r>
          </a:p>
        </p:txBody>
      </p:sp>
      <p:pic>
        <p:nvPicPr>
          <p:cNvPr id="6" name="Audio 5">
            <a:hlinkClick r:id="" action="ppaction://media"/>
            <a:extLst>
              <a:ext uri="{FF2B5EF4-FFF2-40B4-BE49-F238E27FC236}">
                <a16:creationId xmlns:a16="http://schemas.microsoft.com/office/drawing/2014/main" id="{DF1D1870-F6CE-6EF1-7CEF-83654BBA29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0920185"/>
      </p:ext>
    </p:extLst>
  </p:cSld>
  <p:clrMapOvr>
    <a:masterClrMapping/>
  </p:clrMapOvr>
  <mc:AlternateContent xmlns:mc="http://schemas.openxmlformats.org/markup-compatibility/2006" xmlns:p14="http://schemas.microsoft.com/office/powerpoint/2010/main">
    <mc:Choice Requires="p14">
      <p:transition spd="slow" p14:dur="1500" advTm="6878">
        <p:split orient="vert"/>
      </p:transition>
    </mc:Choice>
    <mc:Fallback xmlns="">
      <p:transition spd="slow" advTm="687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ipid – Nhu cầu dinh dưỡng hàng ngày | THƯ VIỆN Y HỌC">
            <a:extLst>
              <a:ext uri="{FF2B5EF4-FFF2-40B4-BE49-F238E27FC236}">
                <a16:creationId xmlns:a16="http://schemas.microsoft.com/office/drawing/2014/main" id="{4457CBF4-8959-149C-9E3C-43AAB8C81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628" y="1638895"/>
            <a:ext cx="4755266" cy="3135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4866B8-46D0-87D3-5EBA-A310593AA727}"/>
              </a:ext>
            </a:extLst>
          </p:cNvPr>
          <p:cNvSpPr txBox="1"/>
          <p:nvPr/>
        </p:nvSpPr>
        <p:spPr>
          <a:xfrm>
            <a:off x="270306" y="1282263"/>
            <a:ext cx="6540522" cy="4832092"/>
          </a:xfrm>
          <a:prstGeom prst="rect">
            <a:avLst/>
          </a:prstGeom>
          <a:noFill/>
        </p:spPr>
        <p:txBody>
          <a:bodyPr wrap="square">
            <a:spAutoFit/>
          </a:bodyPr>
          <a:lstStyle/>
          <a:p>
            <a:pPr marL="514350" lvl="0" indent="-514350">
              <a:buFont typeface="+mj-lt"/>
              <a:buAutoNum type="arabicPeriod"/>
            </a:pPr>
            <a:r>
              <a:rPr lang="en-US" sz="2800" b="1" dirty="0">
                <a:latin typeface="Calibri" panose="020F0502020204030204" pitchFamily="34" charset="0"/>
                <a:cs typeface="Calibri" panose="020F0502020204030204" pitchFamily="34" charset="0"/>
              </a:rPr>
              <a:t>Serve primarily as a dense source of cellular energy</a:t>
            </a:r>
            <a:r>
              <a:rPr lang="vi-VN" sz="2800" b="1" baseline="30000" dirty="0">
                <a:latin typeface="Calibri" panose="020F0502020204030204" pitchFamily="34" charset="0"/>
                <a:cs typeface="Calibri" panose="020F0502020204030204" pitchFamily="34" charset="0"/>
              </a:rPr>
              <a:t>1</a:t>
            </a:r>
            <a:endParaRPr lang="en-US" sz="2800" b="1" baseline="30000" dirty="0">
              <a:latin typeface="Calibri" panose="020F0502020204030204" pitchFamily="34" charset="0"/>
              <a:cs typeface="Calibri" panose="020F0502020204030204" pitchFamily="34" charset="0"/>
            </a:endParaRPr>
          </a:p>
          <a:p>
            <a:pPr marL="514350" indent="-514350">
              <a:buFont typeface="+mj-lt"/>
              <a:buAutoNum type="arabicPeriod"/>
            </a:pPr>
            <a:r>
              <a:rPr lang="vi-VN" sz="2800" b="1" dirty="0">
                <a:latin typeface="Calibri" panose="020F0502020204030204" pitchFamily="34" charset="0"/>
                <a:cs typeface="Calibri" panose="020F0502020204030204" pitchFamily="34" charset="0"/>
              </a:rPr>
              <a:t>Be the</a:t>
            </a:r>
            <a:r>
              <a:rPr lang="en-US" sz="2800" b="1" dirty="0">
                <a:latin typeface="Calibri" panose="020F0502020204030204" pitchFamily="34" charset="0"/>
                <a:cs typeface="Calibri" panose="020F0502020204030204" pitchFamily="34" charset="0"/>
              </a:rPr>
              <a:t> components of cell membranes, second messengers in cellular signaling cascades, precursors of modulators of inflammation and platelet .</a:t>
            </a:r>
          </a:p>
          <a:p>
            <a:pPr marL="514350" indent="-514350">
              <a:buFont typeface="+mj-lt"/>
              <a:buAutoNum type="arabicPeriod"/>
            </a:pPr>
            <a:r>
              <a:rPr lang="vi-VN" sz="2800" b="1" dirty="0">
                <a:latin typeface="Calibri" panose="020F0502020204030204" pitchFamily="34" charset="0"/>
                <a:cs typeface="Calibri" panose="020F0502020204030204" pitchFamily="34" charset="0"/>
              </a:rPr>
              <a:t>S</a:t>
            </a:r>
            <a:r>
              <a:rPr lang="en-US" sz="2800" b="1" dirty="0" err="1">
                <a:latin typeface="Calibri" panose="020F0502020204030204" pitchFamily="34" charset="0"/>
                <a:cs typeface="Calibri" panose="020F0502020204030204" pitchFamily="34" charset="0"/>
              </a:rPr>
              <a:t>erve</a:t>
            </a:r>
            <a:r>
              <a:rPr lang="en-US" sz="2800" b="1" dirty="0">
                <a:latin typeface="Calibri" panose="020F0502020204030204" pitchFamily="34" charset="0"/>
                <a:cs typeface="Calibri" panose="020F0502020204030204" pitchFamily="34" charset="0"/>
              </a:rPr>
              <a:t> as substrate for de novo biosynthesis of cholesterol and endogenous steroids</a:t>
            </a:r>
            <a:r>
              <a:rPr lang="vi-VN" sz="2800" b="1" baseline="30000" dirty="0">
                <a:latin typeface="Calibri" panose="020F0502020204030204" pitchFamily="34" charset="0"/>
                <a:cs typeface="Calibri" panose="020F0502020204030204" pitchFamily="34" charset="0"/>
              </a:rPr>
              <a:t>1</a:t>
            </a:r>
            <a:r>
              <a:rPr lang="en-US" sz="2800" b="1" dirty="0">
                <a:latin typeface="Calibri" panose="020F0502020204030204" pitchFamily="34" charset="0"/>
                <a:cs typeface="Calibri" panose="020F0502020204030204" pitchFamily="34" charset="0"/>
              </a:rPr>
              <a:t>.</a:t>
            </a:r>
          </a:p>
          <a:p>
            <a:pPr marL="514350" indent="-514350">
              <a:buFont typeface="+mj-lt"/>
              <a:buAutoNum type="arabicPeriod"/>
            </a:pPr>
            <a:r>
              <a:rPr lang="en-US" sz="2800" b="1" dirty="0">
                <a:latin typeface="Calibri" panose="020F0502020204030204" pitchFamily="34" charset="0"/>
                <a:cs typeface="Calibri" panose="020F0502020204030204" pitchFamily="34" charset="0"/>
              </a:rPr>
              <a:t>Regulate gene expression</a:t>
            </a:r>
            <a:r>
              <a:rPr lang="vi-VN" sz="2800" b="1" baseline="30000" dirty="0">
                <a:latin typeface="Calibri" panose="020F0502020204030204" pitchFamily="34" charset="0"/>
                <a:cs typeface="Calibri" panose="020F0502020204030204" pitchFamily="34" charset="0"/>
              </a:rPr>
              <a:t>2</a:t>
            </a:r>
            <a:endParaRPr lang="en-US" sz="2800" b="1" dirty="0">
              <a:latin typeface="Calibri" panose="020F0502020204030204" pitchFamily="34" charset="0"/>
              <a:cs typeface="Calibri" panose="020F0502020204030204" pitchFamily="34" charset="0"/>
            </a:endParaRPr>
          </a:p>
          <a:p>
            <a:pPr lvl="0"/>
            <a:endParaRPr lang="en-US" sz="2800" dirty="0"/>
          </a:p>
        </p:txBody>
      </p:sp>
      <p:sp>
        <p:nvSpPr>
          <p:cNvPr id="5" name="TextBox 4">
            <a:extLst>
              <a:ext uri="{FF2B5EF4-FFF2-40B4-BE49-F238E27FC236}">
                <a16:creationId xmlns:a16="http://schemas.microsoft.com/office/drawing/2014/main" id="{CAE05744-1414-CD2A-B954-96FADEB6579A}"/>
              </a:ext>
            </a:extLst>
          </p:cNvPr>
          <p:cNvSpPr txBox="1"/>
          <p:nvPr/>
        </p:nvSpPr>
        <p:spPr>
          <a:xfrm>
            <a:off x="6326792" y="6199714"/>
            <a:ext cx="5862643" cy="430887"/>
          </a:xfrm>
          <a:prstGeom prst="rect">
            <a:avLst/>
          </a:prstGeom>
          <a:noFill/>
        </p:spPr>
        <p:txBody>
          <a:bodyPr wrap="square">
            <a:spAutoFit/>
          </a:bodyPr>
          <a:lstStyle/>
          <a:p>
            <a:pPr marL="219456" indent="-219456" algn="r" defTabSz="438912">
              <a:buFont typeface="+mj-lt"/>
              <a:buAutoNum type="arabicPeriod"/>
            </a:pPr>
            <a:r>
              <a:rPr lang="en-US" sz="1100" kern="1200" dirty="0">
                <a:latin typeface="Calibri" panose="020F0502020204030204" pitchFamily="34" charset="0"/>
                <a:cs typeface="Calibri" panose="020F0502020204030204" pitchFamily="34" charset="0"/>
              </a:rPr>
              <a:t>Fell GL. Adv </a:t>
            </a:r>
            <a:r>
              <a:rPr lang="en-US" sz="1100" kern="1200" dirty="0" err="1">
                <a:latin typeface="Calibri" panose="020F0502020204030204" pitchFamily="34" charset="0"/>
                <a:cs typeface="Calibri" panose="020F0502020204030204" pitchFamily="34" charset="0"/>
              </a:rPr>
              <a:t>Nutr</a:t>
            </a:r>
            <a:r>
              <a:rPr lang="en-US" sz="1100" kern="1200" dirty="0">
                <a:latin typeface="Calibri" panose="020F0502020204030204" pitchFamily="34" charset="0"/>
                <a:cs typeface="Calibri" panose="020F0502020204030204" pitchFamily="34" charset="0"/>
              </a:rPr>
              <a:t> 2015</a:t>
            </a:r>
          </a:p>
          <a:p>
            <a:pPr marL="219456" indent="-219456" algn="r" defTabSz="438912">
              <a:buFont typeface="+mj-lt"/>
              <a:buAutoNum type="arabicPeriod"/>
            </a:pPr>
            <a:r>
              <a:rPr lang="en-US" altLang="en-US" sz="1100" kern="1200" dirty="0" err="1">
                <a:latin typeface="Calibri" panose="020F0502020204030204" pitchFamily="34" charset="0"/>
                <a:cs typeface="Calibri" panose="020F0502020204030204" pitchFamily="34" charset="0"/>
              </a:rPr>
              <a:t>Hise</a:t>
            </a:r>
            <a:r>
              <a:rPr lang="en-US" altLang="en-US" sz="1100" kern="1200" dirty="0">
                <a:latin typeface="Calibri" panose="020F0502020204030204" pitchFamily="34" charset="0"/>
                <a:cs typeface="Calibri" panose="020F0502020204030204" pitchFamily="34" charset="0"/>
              </a:rPr>
              <a:t> M, Brown JC. </a:t>
            </a:r>
            <a:r>
              <a:rPr lang="en-US" altLang="en-US" sz="1100" i="1" kern="1200" dirty="0">
                <a:latin typeface="Calibri" panose="020F0502020204030204" pitchFamily="34" charset="0"/>
                <a:cs typeface="Calibri" panose="020F0502020204030204" pitchFamily="34" charset="0"/>
              </a:rPr>
              <a:t>The ASPEN Adult Nutrition Support Core Curriculum</a:t>
            </a:r>
            <a:r>
              <a:rPr lang="en-US" altLang="en-US" sz="1100" kern="1200" dirty="0">
                <a:latin typeface="Calibri" panose="020F0502020204030204" pitchFamily="34" charset="0"/>
                <a:cs typeface="Calibri" panose="020F0502020204030204" pitchFamily="34" charset="0"/>
              </a:rPr>
              <a:t>. 2</a:t>
            </a:r>
            <a:r>
              <a:rPr lang="en-US" altLang="en-US" sz="1100" kern="1200" baseline="30000" dirty="0">
                <a:latin typeface="Calibri" panose="020F0502020204030204" pitchFamily="34" charset="0"/>
                <a:cs typeface="Calibri" panose="020F0502020204030204" pitchFamily="34" charset="0"/>
              </a:rPr>
              <a:t>nd</a:t>
            </a:r>
            <a:r>
              <a:rPr lang="en-US" altLang="en-US" sz="1100" kern="1200" dirty="0">
                <a:latin typeface="Calibri" panose="020F0502020204030204" pitchFamily="34" charset="0"/>
                <a:cs typeface="Calibri" panose="020F0502020204030204" pitchFamily="34" charset="0"/>
              </a:rPr>
              <a:t> Edition, 2012. </a:t>
            </a:r>
            <a:endParaRPr lang="en-US" sz="1100" dirty="0">
              <a:latin typeface="Calibri" panose="020F0502020204030204" pitchFamily="34" charset="0"/>
              <a:cs typeface="Calibri" panose="020F0502020204030204" pitchFamily="34" charset="0"/>
            </a:endParaRPr>
          </a:p>
        </p:txBody>
      </p:sp>
      <p:pic>
        <p:nvPicPr>
          <p:cNvPr id="9" name="Audio 8">
            <a:hlinkClick r:id="" action="ppaction://media"/>
            <a:extLst>
              <a:ext uri="{FF2B5EF4-FFF2-40B4-BE49-F238E27FC236}">
                <a16:creationId xmlns:a16="http://schemas.microsoft.com/office/drawing/2014/main" id="{6C2BE1D8-B7DF-AFA2-A502-A144D831479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6500841"/>
      </p:ext>
    </p:extLst>
  </p:cSld>
  <p:clrMapOvr>
    <a:masterClrMapping/>
  </p:clrMapOvr>
  <mc:AlternateContent xmlns:mc="http://schemas.openxmlformats.org/markup-compatibility/2006" xmlns:p14="http://schemas.microsoft.com/office/powerpoint/2010/main">
    <mc:Choice Requires="p14">
      <p:transition spd="slow" p14:dur="2000" advTm="36167"/>
    </mc:Choice>
    <mc:Fallback xmlns="">
      <p:transition spd="slow" advTm="36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B173C-B3E2-C9E4-D59E-63BA139F09C9}"/>
              </a:ext>
            </a:extLst>
          </p:cNvPr>
          <p:cNvSpPr>
            <a:spLocks noGrp="1"/>
          </p:cNvSpPr>
          <p:nvPr>
            <p:ph type="ctrTitle"/>
          </p:nvPr>
        </p:nvSpPr>
        <p:spPr>
          <a:xfrm>
            <a:off x="360217" y="2131640"/>
            <a:ext cx="11471565" cy="1739347"/>
          </a:xfrm>
        </p:spPr>
        <p:txBody>
          <a:bodyPr>
            <a:normAutofit/>
          </a:bodyPr>
          <a:lstStyle/>
          <a:p>
            <a:r>
              <a:rPr lang="vi-VN" sz="4000" b="1" dirty="0">
                <a:latin typeface="Calibri" panose="020F0502020204030204" pitchFamily="34" charset="0"/>
                <a:cs typeface="Calibri" panose="020F0502020204030204" pitchFamily="34" charset="0"/>
              </a:rPr>
              <a:t>Current Guidelines for USING INTRAVENOUS lipid EMULSION (ILE) IN CLINICAL PRACTICE</a:t>
            </a:r>
            <a:endParaRPr lang="en-US" sz="4000" dirty="0"/>
          </a:p>
        </p:txBody>
      </p:sp>
      <p:pic>
        <p:nvPicPr>
          <p:cNvPr id="5" name="Audio 4">
            <a:hlinkClick r:id="" action="ppaction://media"/>
            <a:extLst>
              <a:ext uri="{FF2B5EF4-FFF2-40B4-BE49-F238E27FC236}">
                <a16:creationId xmlns:a16="http://schemas.microsoft.com/office/drawing/2014/main" id="{FE2F5A05-DB08-A3B6-C766-6060B17E61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8759068"/>
      </p:ext>
    </p:extLst>
  </p:cSld>
  <p:clrMapOvr>
    <a:masterClrMapping/>
  </p:clrMapOvr>
  <p:transition spd="slow" advTm="495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3EEDD-51F7-2D5B-02C0-54226B46C2A3}"/>
              </a:ext>
            </a:extLst>
          </p:cNvPr>
          <p:cNvSpPr>
            <a:spLocks noGrp="1"/>
          </p:cNvSpPr>
          <p:nvPr>
            <p:ph type="title"/>
          </p:nvPr>
        </p:nvSpPr>
        <p:spPr>
          <a:xfrm>
            <a:off x="1083176" y="273291"/>
            <a:ext cx="10677024" cy="1508760"/>
          </a:xfrm>
        </p:spPr>
        <p:txBody>
          <a:bodyPr>
            <a:normAutofit/>
          </a:bodyPr>
          <a:lstStyle/>
          <a:p>
            <a:pPr algn="ctr"/>
            <a:r>
              <a:rPr lang="en-US" sz="3600" b="1" dirty="0">
                <a:latin typeface="Calibri" panose="020F0502020204030204" pitchFamily="34" charset="0"/>
                <a:cs typeface="Calibri" panose="020F0502020204030204" pitchFamily="34" charset="0"/>
              </a:rPr>
              <a:t>INTRAVENOUS LIPID EMULSION AS AN INTEGRATED PART IN </a:t>
            </a:r>
            <a:r>
              <a:rPr lang="vi-VN" sz="3600" b="1" dirty="0">
                <a:latin typeface="Calibri" panose="020F0502020204030204" pitchFamily="34" charset="0"/>
                <a:cs typeface="Calibri" panose="020F0502020204030204" pitchFamily="34" charset="0"/>
              </a:rPr>
              <a:t>parenteral nutrition (PN)</a:t>
            </a:r>
            <a:endParaRPr lang="en-US" sz="36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F8E0F67-0AF2-C3E0-FEEA-352EF69A0043}"/>
              </a:ext>
            </a:extLst>
          </p:cNvPr>
          <p:cNvSpPr>
            <a:spLocks noGrp="1"/>
          </p:cNvSpPr>
          <p:nvPr>
            <p:ph idx="1"/>
          </p:nvPr>
        </p:nvSpPr>
        <p:spPr>
          <a:xfrm>
            <a:off x="1279119" y="2864091"/>
            <a:ext cx="9784080" cy="1784110"/>
          </a:xfrm>
        </p:spPr>
        <p:txBody>
          <a:bodyPr>
            <a:normAutofit/>
          </a:bodyPr>
          <a:lstStyle/>
          <a:p>
            <a:r>
              <a:rPr lang="vi-VN" sz="2800" b="1" dirty="0">
                <a:latin typeface="Calibri" panose="020F0502020204030204" pitchFamily="34" charset="0"/>
                <a:cs typeface="Calibri" panose="020F0502020204030204" pitchFamily="34" charset="0"/>
              </a:rPr>
              <a:t>Total parenteral nutrition: if enteral nutrition is contraindicated</a:t>
            </a:r>
          </a:p>
          <a:p>
            <a:r>
              <a:rPr lang="vi-VN" sz="2800" b="1" dirty="0">
                <a:latin typeface="Calibri" panose="020F0502020204030204" pitchFamily="34" charset="0"/>
                <a:cs typeface="Calibri" panose="020F0502020204030204" pitchFamily="34" charset="0"/>
              </a:rPr>
              <a:t>Supplemental PN: if EN could not achieve nutritional requirement.</a:t>
            </a:r>
            <a:endParaRPr lang="en-US" sz="2800" b="1" dirty="0">
              <a:latin typeface="Calibri" panose="020F0502020204030204" pitchFamily="34" charset="0"/>
              <a:cs typeface="Calibri" panose="020F0502020204030204" pitchFamily="34" charset="0"/>
            </a:endParaRPr>
          </a:p>
        </p:txBody>
      </p:sp>
      <p:pic>
        <p:nvPicPr>
          <p:cNvPr id="8" name="Audio 7">
            <a:hlinkClick r:id="" action="ppaction://media"/>
            <a:extLst>
              <a:ext uri="{FF2B5EF4-FFF2-40B4-BE49-F238E27FC236}">
                <a16:creationId xmlns:a16="http://schemas.microsoft.com/office/drawing/2014/main" id="{1F30E546-E876-066A-DF5D-E8CD4B6633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2244846"/>
      </p:ext>
    </p:extLst>
  </p:cSld>
  <p:clrMapOvr>
    <a:masterClrMapping/>
  </p:clrMapOvr>
  <mc:AlternateContent xmlns:mc="http://schemas.openxmlformats.org/markup-compatibility/2006" xmlns:p14="http://schemas.microsoft.com/office/powerpoint/2010/main">
    <mc:Choice Requires="p14">
      <p:transition spd="slow" p14:dur="2000" advTm="37478"/>
    </mc:Choice>
    <mc:Fallback xmlns="">
      <p:transition spd="slow" advTm="3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5C76-9C73-9C48-F0B5-BBD0C17E4098}"/>
              </a:ext>
            </a:extLst>
          </p:cNvPr>
          <p:cNvSpPr>
            <a:spLocks noGrp="1"/>
          </p:cNvSpPr>
          <p:nvPr>
            <p:ph type="title"/>
          </p:nvPr>
        </p:nvSpPr>
        <p:spPr/>
        <p:txBody>
          <a:bodyPr>
            <a:normAutofit/>
          </a:bodyPr>
          <a:lstStyle/>
          <a:p>
            <a:pPr algn="ctr"/>
            <a:r>
              <a:rPr lang="vi-VN" sz="3600" b="1" dirty="0">
                <a:latin typeface="Calibri" panose="020F0502020204030204" pitchFamily="34" charset="0"/>
                <a:cs typeface="Calibri" panose="020F0502020204030204" pitchFamily="34" charset="0"/>
              </a:rPr>
              <a:t>INDICATIONS FOR PN IN SURGERY</a:t>
            </a:r>
            <a:endParaRPr lang="en-US" sz="36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F8E7F59-3791-AD7A-4BFD-3757F23D7138}"/>
              </a:ext>
            </a:extLst>
          </p:cNvPr>
          <p:cNvSpPr>
            <a:spLocks noGrp="1"/>
          </p:cNvSpPr>
          <p:nvPr>
            <p:ph idx="1"/>
          </p:nvPr>
        </p:nvSpPr>
        <p:spPr>
          <a:xfrm>
            <a:off x="619444" y="1945215"/>
            <a:ext cx="10765971" cy="2637670"/>
          </a:xfrm>
          <a:ln>
            <a:solidFill>
              <a:schemeClr val="tx1"/>
            </a:solidFill>
          </a:ln>
        </p:spPr>
        <p:txBody>
          <a:bodyPr>
            <a:noAutofit/>
          </a:bodyPr>
          <a:lstStyle/>
          <a:p>
            <a:pPr algn="just">
              <a:lnSpc>
                <a:spcPct val="100000"/>
              </a:lnSpc>
              <a:spcBef>
                <a:spcPts val="0"/>
              </a:spcBef>
              <a:spcAft>
                <a:spcPts val="0"/>
              </a:spcAft>
            </a:pPr>
            <a:r>
              <a:rPr lang="en-US" sz="2600" b="0" i="0" dirty="0">
                <a:effectLst/>
                <a:latin typeface="Calibri" panose="020F0502020204030204" pitchFamily="34" charset="0"/>
                <a:cs typeface="Calibri" panose="020F0502020204030204" pitchFamily="34" charset="0"/>
              </a:rPr>
              <a:t>PN shall be administered</a:t>
            </a:r>
            <a:r>
              <a:rPr lang="vi-VN" sz="2600" b="0" i="0" dirty="0">
                <a:effectLst/>
                <a:latin typeface="Calibri" panose="020F0502020204030204" pitchFamily="34" charset="0"/>
                <a:cs typeface="Calibri" panose="020F0502020204030204" pitchFamily="34" charset="0"/>
              </a:rPr>
              <a:t> </a:t>
            </a:r>
            <a:r>
              <a:rPr lang="en-US" sz="2600" b="0" i="0" dirty="0">
                <a:effectLst/>
                <a:latin typeface="Calibri" panose="020F0502020204030204" pitchFamily="34" charset="0"/>
                <a:cs typeface="Calibri" panose="020F0502020204030204" pitchFamily="34" charset="0"/>
              </a:rPr>
              <a:t>as soon as possible if nutrition therapy is indicated and there is a</a:t>
            </a:r>
            <a:r>
              <a:rPr lang="vi-VN" sz="2600" b="0" i="0" dirty="0">
                <a:effectLst/>
                <a:latin typeface="Calibri" panose="020F0502020204030204" pitchFamily="34" charset="0"/>
                <a:cs typeface="Calibri" panose="020F0502020204030204" pitchFamily="34" charset="0"/>
              </a:rPr>
              <a:t> </a:t>
            </a:r>
            <a:r>
              <a:rPr lang="en-US" sz="2600" b="0" i="0" dirty="0">
                <a:effectLst/>
                <a:latin typeface="Calibri" panose="020F0502020204030204" pitchFamily="34" charset="0"/>
                <a:cs typeface="Calibri" panose="020F0502020204030204" pitchFamily="34" charset="0"/>
              </a:rPr>
              <a:t>contraindication for enteral nutrition (EN), such as in intestinal</a:t>
            </a:r>
            <a:r>
              <a:rPr lang="vi-VN" sz="2600" b="0" i="0" dirty="0">
                <a:effectLst/>
                <a:latin typeface="Calibri" panose="020F0502020204030204" pitchFamily="34" charset="0"/>
                <a:cs typeface="Calibri" panose="020F0502020204030204" pitchFamily="34" charset="0"/>
              </a:rPr>
              <a:t> </a:t>
            </a:r>
            <a:r>
              <a:rPr lang="en-US" sz="2600" b="0" i="0" dirty="0">
                <a:effectLst/>
                <a:latin typeface="Calibri" panose="020F0502020204030204" pitchFamily="34" charset="0"/>
                <a:cs typeface="Calibri" panose="020F0502020204030204" pitchFamily="34" charset="0"/>
              </a:rPr>
              <a:t>obstruction</a:t>
            </a:r>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a:t>
            </a:r>
          </a:p>
          <a:p>
            <a:pPr algn="just">
              <a:lnSpc>
                <a:spcPct val="100000"/>
              </a:lnSpc>
              <a:spcBef>
                <a:spcPts val="0"/>
              </a:spcBef>
              <a:spcAft>
                <a:spcPts val="0"/>
              </a:spcAft>
            </a:pPr>
            <a:r>
              <a:rPr lang="en-US" sz="2600" b="0" i="0" dirty="0">
                <a:effectLst/>
                <a:latin typeface="Calibri" panose="020F0502020204030204" pitchFamily="34" charset="0"/>
                <a:cs typeface="Calibri" panose="020F0502020204030204" pitchFamily="34" charset="0"/>
              </a:rPr>
              <a:t>If the energy and nutrient requirements cannot be met by</a:t>
            </a:r>
            <a:r>
              <a:rPr lang="vi-VN" sz="2600" b="0" i="0" dirty="0">
                <a:effectLst/>
                <a:latin typeface="Calibri" panose="020F0502020204030204" pitchFamily="34" charset="0"/>
                <a:cs typeface="Calibri" panose="020F0502020204030204" pitchFamily="34" charset="0"/>
              </a:rPr>
              <a:t> </a:t>
            </a:r>
            <a:r>
              <a:rPr lang="en-US" sz="2600" b="0" i="0" dirty="0">
                <a:effectLst/>
                <a:latin typeface="Calibri" panose="020F0502020204030204" pitchFamily="34" charset="0"/>
                <a:cs typeface="Calibri" panose="020F0502020204030204" pitchFamily="34" charset="0"/>
              </a:rPr>
              <a:t>oral and enteral intake alone (&lt;50% of caloric requirement) for</a:t>
            </a:r>
            <a:r>
              <a:rPr lang="vi-VN" sz="2600" b="0" i="0" dirty="0">
                <a:effectLst/>
                <a:latin typeface="Calibri" panose="020F0502020204030204" pitchFamily="34" charset="0"/>
                <a:cs typeface="Calibri" panose="020F0502020204030204" pitchFamily="34" charset="0"/>
              </a:rPr>
              <a:t> </a:t>
            </a:r>
            <a:r>
              <a:rPr lang="en-US" sz="2600" b="0" i="0" dirty="0">
                <a:effectLst/>
                <a:latin typeface="Calibri" panose="020F0502020204030204" pitchFamily="34" charset="0"/>
                <a:cs typeface="Calibri" panose="020F0502020204030204" pitchFamily="34" charset="0"/>
              </a:rPr>
              <a:t>more than seven days, a combination of enteral and parenteral</a:t>
            </a:r>
            <a:r>
              <a:rPr lang="vi-VN" sz="2600" b="0" i="0" dirty="0">
                <a:effectLst/>
                <a:latin typeface="Calibri" panose="020F0502020204030204" pitchFamily="34" charset="0"/>
                <a:cs typeface="Calibri" panose="020F0502020204030204" pitchFamily="34" charset="0"/>
              </a:rPr>
              <a:t> </a:t>
            </a:r>
            <a:r>
              <a:rPr lang="en-US" sz="2600" b="0" i="0" dirty="0">
                <a:effectLst/>
                <a:latin typeface="Calibri" panose="020F0502020204030204" pitchFamily="34" charset="0"/>
                <a:cs typeface="Calibri" panose="020F0502020204030204" pitchFamily="34" charset="0"/>
              </a:rPr>
              <a:t>nutrition (PN) is recommended</a:t>
            </a:r>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F9DD11F5-B7D4-B395-1D64-494A79716CC6}"/>
              </a:ext>
            </a:extLst>
          </p:cNvPr>
          <p:cNvSpPr txBox="1"/>
          <p:nvPr/>
        </p:nvSpPr>
        <p:spPr>
          <a:xfrm>
            <a:off x="619443" y="4666260"/>
            <a:ext cx="10765971" cy="1692771"/>
          </a:xfrm>
          <a:prstGeom prst="rect">
            <a:avLst/>
          </a:prstGeom>
          <a:noFill/>
          <a:ln w="38100">
            <a:solidFill>
              <a:schemeClr val="tx1"/>
            </a:solidFill>
          </a:ln>
        </p:spPr>
        <p:txBody>
          <a:bodyPr wrap="square">
            <a:spAutoFit/>
          </a:bodyPr>
          <a:lstStyle/>
          <a:p>
            <a:pPr marL="457200" indent="-457200" algn="just">
              <a:buFont typeface="Wingdings" panose="05000000000000000000" pitchFamily="2" charset="2"/>
              <a:buChar char="§"/>
            </a:pPr>
            <a:r>
              <a:rPr lang="en-US" sz="2600" b="0" i="0" dirty="0">
                <a:effectLst/>
                <a:latin typeface="Calibri" panose="020F0502020204030204" pitchFamily="34" charset="0"/>
                <a:cs typeface="Calibri" panose="020F0502020204030204" pitchFamily="34" charset="0"/>
              </a:rPr>
              <a:t>Preoperative PN shall be administered only in patients with</a:t>
            </a:r>
            <a:br>
              <a:rPr lang="en-US" sz="2600" b="0" i="0" dirty="0">
                <a:effectLst/>
                <a:latin typeface="Calibri" panose="020F0502020204030204" pitchFamily="34" charset="0"/>
                <a:cs typeface="Calibri" panose="020F0502020204030204" pitchFamily="34" charset="0"/>
              </a:rPr>
            </a:br>
            <a:r>
              <a:rPr lang="en-US" sz="2600" b="0" i="0" dirty="0">
                <a:effectLst/>
                <a:latin typeface="Calibri" panose="020F0502020204030204" pitchFamily="34" charset="0"/>
                <a:cs typeface="Calibri" panose="020F0502020204030204" pitchFamily="34" charset="0"/>
              </a:rPr>
              <a:t>malnutrition or severe nutritional risk where energy requirement cannot be adequately met by E</a:t>
            </a:r>
            <a:r>
              <a:rPr lang="vi-VN" sz="2600" dirty="0">
                <a:latin typeface="Calibri" panose="020F0502020204030204" pitchFamily="34" charset="0"/>
                <a:cs typeface="Calibri" panose="020F0502020204030204" pitchFamily="34" charset="0"/>
              </a:rPr>
              <a:t>N.</a:t>
            </a:r>
            <a:r>
              <a:rPr lang="en-US" sz="2600" b="0" i="0" dirty="0">
                <a:effectLst/>
                <a:latin typeface="Calibri" panose="020F0502020204030204" pitchFamily="34" charset="0"/>
                <a:cs typeface="Calibri" panose="020F0502020204030204" pitchFamily="34" charset="0"/>
              </a:rPr>
              <a:t> A period of 7</a:t>
            </a:r>
            <a:r>
              <a:rPr lang="vi-VN" sz="2600" b="0" i="0" dirty="0">
                <a:effectLst/>
                <a:latin typeface="Calibri" panose="020F0502020204030204" pitchFamily="34" charset="0"/>
                <a:cs typeface="Calibri" panose="020F0502020204030204" pitchFamily="34" charset="0"/>
              </a:rPr>
              <a:t>-</a:t>
            </a:r>
            <a:r>
              <a:rPr lang="en-US" sz="2600" b="0" i="0" dirty="0">
                <a:effectLst/>
                <a:latin typeface="Calibri" panose="020F0502020204030204" pitchFamily="34" charset="0"/>
                <a:cs typeface="Calibri" panose="020F0502020204030204" pitchFamily="34" charset="0"/>
              </a:rPr>
              <a:t>14 days</a:t>
            </a:r>
            <a:br>
              <a:rPr lang="en-US" sz="2600" b="0" i="0" dirty="0">
                <a:effectLst/>
                <a:latin typeface="Calibri" panose="020F0502020204030204" pitchFamily="34" charset="0"/>
                <a:cs typeface="Calibri" panose="020F0502020204030204" pitchFamily="34" charset="0"/>
              </a:rPr>
            </a:br>
            <a:r>
              <a:rPr lang="en-US" sz="2600" b="0" i="0" dirty="0">
                <a:effectLst/>
                <a:latin typeface="Calibri" panose="020F0502020204030204" pitchFamily="34" charset="0"/>
                <a:cs typeface="Calibri" panose="020F0502020204030204" pitchFamily="34" charset="0"/>
              </a:rPr>
              <a:t>is recommended</a:t>
            </a:r>
            <a:r>
              <a:rPr lang="vi-VN" sz="2600" b="0" i="0" dirty="0">
                <a:effectLst/>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AC89EE54-DBE5-A8D3-2BED-1BF916979D1A}"/>
              </a:ext>
            </a:extLst>
          </p:cNvPr>
          <p:cNvSpPr txBox="1"/>
          <p:nvPr/>
        </p:nvSpPr>
        <p:spPr>
          <a:xfrm>
            <a:off x="8512629" y="6571887"/>
            <a:ext cx="3363685" cy="276999"/>
          </a:xfrm>
          <a:prstGeom prst="rect">
            <a:avLst/>
          </a:prstGeom>
          <a:noFill/>
        </p:spPr>
        <p:txBody>
          <a:bodyPr wrap="square" rtlCol="0">
            <a:spAutoFit/>
          </a:bodyPr>
          <a:lstStyle/>
          <a:p>
            <a:pPr algn="r"/>
            <a:r>
              <a:rPr lang="vi-VN" sz="1200" dirty="0">
                <a:latin typeface="Calibri" panose="020F0502020204030204" pitchFamily="34" charset="0"/>
                <a:cs typeface="Calibri" panose="020F0502020204030204" pitchFamily="34" charset="0"/>
              </a:rPr>
              <a:t>Weimann A et al. CN 2021</a:t>
            </a:r>
            <a:endParaRPr lang="en-US" sz="1200" dirty="0">
              <a:latin typeface="Calibri" panose="020F0502020204030204" pitchFamily="34" charset="0"/>
              <a:cs typeface="Calibri" panose="020F0502020204030204" pitchFamily="34" charset="0"/>
            </a:endParaRPr>
          </a:p>
        </p:txBody>
      </p:sp>
      <p:pic>
        <p:nvPicPr>
          <p:cNvPr id="13" name="Audio 12">
            <a:hlinkClick r:id="" action="ppaction://media"/>
            <a:extLst>
              <a:ext uri="{FF2B5EF4-FFF2-40B4-BE49-F238E27FC236}">
                <a16:creationId xmlns:a16="http://schemas.microsoft.com/office/drawing/2014/main" id="{58969074-F75B-22F3-8720-9EE6D0C8EB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0262095"/>
      </p:ext>
    </p:extLst>
  </p:cSld>
  <p:clrMapOvr>
    <a:masterClrMapping/>
  </p:clrMapOvr>
  <mc:AlternateContent xmlns:mc="http://schemas.openxmlformats.org/markup-compatibility/2006" xmlns:p14="http://schemas.microsoft.com/office/powerpoint/2010/main">
    <mc:Choice Requires="p14">
      <p:transition spd="slow" p14:dur="2000" advTm="65482"/>
    </mc:Choice>
    <mc:Fallback xmlns="">
      <p:transition spd="slow" advTm="6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5C76-9C73-9C48-F0B5-BBD0C17E4098}"/>
              </a:ext>
            </a:extLst>
          </p:cNvPr>
          <p:cNvSpPr>
            <a:spLocks noGrp="1"/>
          </p:cNvSpPr>
          <p:nvPr>
            <p:ph type="title"/>
          </p:nvPr>
        </p:nvSpPr>
        <p:spPr/>
        <p:txBody>
          <a:bodyPr>
            <a:normAutofit/>
          </a:bodyPr>
          <a:lstStyle/>
          <a:p>
            <a:pPr algn="ctr"/>
            <a:r>
              <a:rPr lang="vi-VN" sz="3600" b="1" dirty="0">
                <a:latin typeface="Calibri" panose="020F0502020204030204" pitchFamily="34" charset="0"/>
                <a:cs typeface="Calibri" panose="020F0502020204030204" pitchFamily="34" charset="0"/>
              </a:rPr>
              <a:t>INDICATIONS FOR PN IN ICU</a:t>
            </a:r>
            <a:endParaRPr lang="en-US" sz="36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F8E7F59-3791-AD7A-4BFD-3757F23D7138}"/>
              </a:ext>
            </a:extLst>
          </p:cNvPr>
          <p:cNvSpPr>
            <a:spLocks noGrp="1"/>
          </p:cNvSpPr>
          <p:nvPr>
            <p:ph idx="1"/>
          </p:nvPr>
        </p:nvSpPr>
        <p:spPr>
          <a:xfrm>
            <a:off x="576944" y="2508068"/>
            <a:ext cx="10776858" cy="3196047"/>
          </a:xfrm>
          <a:ln>
            <a:solidFill>
              <a:schemeClr val="tx1"/>
            </a:solidFill>
          </a:ln>
        </p:spPr>
        <p:txBody>
          <a:bodyPr>
            <a:noAutofit/>
          </a:bodyPr>
          <a:lstStyle/>
          <a:p>
            <a:pPr algn="just">
              <a:lnSpc>
                <a:spcPct val="100000"/>
              </a:lnSpc>
              <a:spcBef>
                <a:spcPts val="0"/>
              </a:spcBef>
              <a:spcAft>
                <a:spcPts val="0"/>
              </a:spcAft>
            </a:pPr>
            <a:r>
              <a:rPr lang="en-US" sz="2600" b="0" i="0" dirty="0">
                <a:effectLst/>
                <a:latin typeface="Calibri" panose="020F0502020204030204" pitchFamily="34" charset="0"/>
                <a:cs typeface="Calibri" panose="020F0502020204030204" pitchFamily="34" charset="0"/>
              </a:rPr>
              <a:t>In case of contraindications to oral and EN, PN should be</a:t>
            </a:r>
            <a:r>
              <a:rPr lang="vi-VN" sz="2600" b="0" i="0" dirty="0">
                <a:effectLst/>
                <a:latin typeface="Calibri" panose="020F0502020204030204" pitchFamily="34" charset="0"/>
                <a:cs typeface="Calibri" panose="020F0502020204030204" pitchFamily="34" charset="0"/>
              </a:rPr>
              <a:t> </a:t>
            </a:r>
            <a:r>
              <a:rPr lang="en-US" sz="2600" b="0" i="0" dirty="0">
                <a:effectLst/>
                <a:latin typeface="Calibri" panose="020F0502020204030204" pitchFamily="34" charset="0"/>
                <a:cs typeface="Calibri" panose="020F0502020204030204" pitchFamily="34" charset="0"/>
              </a:rPr>
              <a:t>implemented within three to seven days</a:t>
            </a:r>
            <a:r>
              <a:rPr lang="vi-VN" sz="2600" b="0" i="0" dirty="0">
                <a:effectLst/>
                <a:latin typeface="Calibri" panose="020F0502020204030204" pitchFamily="34" charset="0"/>
                <a:cs typeface="Calibri" panose="020F0502020204030204" pitchFamily="34" charset="0"/>
              </a:rPr>
              <a:t>.</a:t>
            </a:r>
          </a:p>
          <a:p>
            <a:pPr algn="just">
              <a:lnSpc>
                <a:spcPct val="100000"/>
              </a:lnSpc>
              <a:spcBef>
                <a:spcPts val="0"/>
              </a:spcBef>
              <a:spcAft>
                <a:spcPts val="0"/>
              </a:spcAft>
            </a:pPr>
            <a:r>
              <a:rPr lang="en-US" sz="2600" b="0" i="0" dirty="0">
                <a:effectLst/>
                <a:latin typeface="Calibri" panose="020F0502020204030204" pitchFamily="34" charset="0"/>
                <a:cs typeface="Calibri" panose="020F0502020204030204" pitchFamily="34" charset="0"/>
              </a:rPr>
              <a:t>Early and progressive PN can be provided instead of no</a:t>
            </a:r>
            <a:r>
              <a:rPr lang="vi-VN" sz="2600" b="0" i="0" dirty="0">
                <a:effectLst/>
                <a:latin typeface="Calibri" panose="020F0502020204030204" pitchFamily="34" charset="0"/>
                <a:cs typeface="Calibri" panose="020F0502020204030204" pitchFamily="34" charset="0"/>
              </a:rPr>
              <a:t> </a:t>
            </a:r>
            <a:r>
              <a:rPr lang="en-US" sz="2600" b="0" i="0" dirty="0">
                <a:effectLst/>
                <a:latin typeface="Calibri" panose="020F0502020204030204" pitchFamily="34" charset="0"/>
                <a:cs typeface="Calibri" panose="020F0502020204030204" pitchFamily="34" charset="0"/>
              </a:rPr>
              <a:t>nutrition in case of contraindications for EN in severely</a:t>
            </a:r>
            <a:r>
              <a:rPr lang="vi-VN" sz="2600" b="0" i="0" dirty="0">
                <a:effectLst/>
                <a:latin typeface="Calibri" panose="020F0502020204030204" pitchFamily="34" charset="0"/>
                <a:cs typeface="Calibri" panose="020F0502020204030204" pitchFamily="34" charset="0"/>
              </a:rPr>
              <a:t> </a:t>
            </a:r>
            <a:r>
              <a:rPr lang="en-US" sz="2600" b="0" i="0" dirty="0">
                <a:effectLst/>
                <a:latin typeface="Calibri" panose="020F0502020204030204" pitchFamily="34" charset="0"/>
                <a:cs typeface="Calibri" panose="020F0502020204030204" pitchFamily="34" charset="0"/>
              </a:rPr>
              <a:t>malnourished patients</a:t>
            </a:r>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a:t>
            </a:r>
          </a:p>
          <a:p>
            <a:pPr>
              <a:lnSpc>
                <a:spcPct val="100000"/>
              </a:lnSpc>
              <a:spcBef>
                <a:spcPts val="0"/>
              </a:spcBef>
              <a:spcAft>
                <a:spcPts val="0"/>
              </a:spcAft>
            </a:pPr>
            <a:r>
              <a:rPr lang="en-US" sz="2600" b="0" i="0" dirty="0">
                <a:effectLst/>
                <a:latin typeface="Calibri" panose="020F0502020204030204" pitchFamily="34" charset="0"/>
                <a:cs typeface="Calibri" panose="020F0502020204030204" pitchFamily="34" charset="0"/>
              </a:rPr>
              <a:t>In patients who do not tolerate full dose EN during the first</a:t>
            </a:r>
            <a:r>
              <a:rPr lang="vi-VN" sz="2600" b="0" i="0" dirty="0">
                <a:effectLst/>
                <a:latin typeface="Calibri" panose="020F0502020204030204" pitchFamily="34" charset="0"/>
                <a:cs typeface="Calibri" panose="020F0502020204030204" pitchFamily="34" charset="0"/>
              </a:rPr>
              <a:t> </a:t>
            </a:r>
            <a:r>
              <a:rPr lang="en-US" sz="2600" b="0" i="0" dirty="0">
                <a:effectLst/>
                <a:latin typeface="Calibri" panose="020F0502020204030204" pitchFamily="34" charset="0"/>
                <a:cs typeface="Calibri" panose="020F0502020204030204" pitchFamily="34" charset="0"/>
              </a:rPr>
              <a:t>week in the ICU, the safety and benefits of initiating PN should</a:t>
            </a:r>
            <a:r>
              <a:rPr lang="vi-VN" sz="2600" b="0" i="0" dirty="0">
                <a:effectLst/>
                <a:latin typeface="Calibri" panose="020F0502020204030204" pitchFamily="34" charset="0"/>
                <a:cs typeface="Calibri" panose="020F0502020204030204" pitchFamily="34" charset="0"/>
              </a:rPr>
              <a:t> </a:t>
            </a:r>
            <a:r>
              <a:rPr lang="en-US" sz="2600" b="0" i="0" dirty="0">
                <a:effectLst/>
                <a:latin typeface="Calibri" panose="020F0502020204030204" pitchFamily="34" charset="0"/>
                <a:cs typeface="Calibri" panose="020F0502020204030204" pitchFamily="34" charset="0"/>
              </a:rPr>
              <a:t>be weighed on a case-by-case basis.</a:t>
            </a:r>
            <a:r>
              <a:rPr lang="en-US" sz="2600" dirty="0">
                <a:latin typeface="Calibri" panose="020F0502020204030204" pitchFamily="34" charset="0"/>
                <a:cs typeface="Calibri" panose="020F0502020204030204" pitchFamily="34" charset="0"/>
              </a:rPr>
              <a:t> </a:t>
            </a:r>
            <a:br>
              <a:rPr lang="en-US" sz="2600" dirty="0">
                <a:latin typeface="Calibri" panose="020F0502020204030204" pitchFamily="34" charset="0"/>
                <a:cs typeface="Calibri" panose="020F0502020204030204" pitchFamily="34" charset="0"/>
              </a:rPr>
            </a:br>
            <a:br>
              <a:rPr lang="en-US" sz="2600" dirty="0">
                <a:latin typeface="Calibri" panose="020F0502020204030204" pitchFamily="34" charset="0"/>
                <a:cs typeface="Calibri" panose="020F0502020204030204" pitchFamily="34" charset="0"/>
              </a:rPr>
            </a:br>
            <a:br>
              <a:rPr lang="en-US" sz="2600" dirty="0">
                <a:latin typeface="Calibri" panose="020F0502020204030204" pitchFamily="34" charset="0"/>
                <a:cs typeface="Calibri" panose="020F0502020204030204" pitchFamily="34" charset="0"/>
              </a:rPr>
            </a:br>
            <a:endParaRPr lang="en-US" sz="2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969919B-00D8-7B5F-66F5-8B223879AEA0}"/>
              </a:ext>
            </a:extLst>
          </p:cNvPr>
          <p:cNvSpPr txBox="1"/>
          <p:nvPr/>
        </p:nvSpPr>
        <p:spPr>
          <a:xfrm>
            <a:off x="8458200" y="6419247"/>
            <a:ext cx="3363685" cy="276999"/>
          </a:xfrm>
          <a:prstGeom prst="rect">
            <a:avLst/>
          </a:prstGeom>
          <a:noFill/>
        </p:spPr>
        <p:txBody>
          <a:bodyPr wrap="square" rtlCol="0">
            <a:spAutoFit/>
          </a:bodyPr>
          <a:lstStyle/>
          <a:p>
            <a:pPr algn="r"/>
            <a:r>
              <a:rPr lang="vi-VN" sz="1200" dirty="0">
                <a:latin typeface="Calibri" panose="020F0502020204030204" pitchFamily="34" charset="0"/>
                <a:cs typeface="Calibri" panose="020F0502020204030204" pitchFamily="34" charset="0"/>
              </a:rPr>
              <a:t>Singer P et al. CN 2019</a:t>
            </a:r>
            <a:endParaRPr lang="en-US" sz="1200" dirty="0">
              <a:latin typeface="Calibri" panose="020F0502020204030204" pitchFamily="34" charset="0"/>
              <a:cs typeface="Calibri" panose="020F0502020204030204" pitchFamily="34" charset="0"/>
            </a:endParaRPr>
          </a:p>
        </p:txBody>
      </p:sp>
      <p:pic>
        <p:nvPicPr>
          <p:cNvPr id="13" name="Audio 12">
            <a:hlinkClick r:id="" action="ppaction://media"/>
            <a:extLst>
              <a:ext uri="{FF2B5EF4-FFF2-40B4-BE49-F238E27FC236}">
                <a16:creationId xmlns:a16="http://schemas.microsoft.com/office/drawing/2014/main" id="{6C339A8A-660D-C17F-7CA3-0FE42985AF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8695127"/>
      </p:ext>
    </p:extLst>
  </p:cSld>
  <p:clrMapOvr>
    <a:masterClrMapping/>
  </p:clrMapOvr>
  <mc:AlternateContent xmlns:mc="http://schemas.openxmlformats.org/markup-compatibility/2006" xmlns:p14="http://schemas.microsoft.com/office/powerpoint/2010/main">
    <mc:Choice Requires="p14">
      <p:transition spd="slow" p14:dur="2000" advTm="44403"/>
    </mc:Choice>
    <mc:Fallback xmlns="">
      <p:transition spd="slow" advTm="44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A907F-783F-5AB7-65DA-9D6892EEB8A4}"/>
              </a:ext>
            </a:extLst>
          </p:cNvPr>
          <p:cNvSpPr>
            <a:spLocks noGrp="1"/>
          </p:cNvSpPr>
          <p:nvPr>
            <p:ph type="title"/>
          </p:nvPr>
        </p:nvSpPr>
        <p:spPr/>
        <p:txBody>
          <a:bodyPr>
            <a:normAutofit/>
          </a:bodyPr>
          <a:lstStyle/>
          <a:p>
            <a:pPr algn="ctr"/>
            <a:r>
              <a:rPr lang="vi-VN" sz="3600" b="1" dirty="0">
                <a:latin typeface="Calibri" panose="020F0502020204030204" pitchFamily="34" charset="0"/>
                <a:cs typeface="Calibri" panose="020F0502020204030204" pitchFamily="34" charset="0"/>
              </a:rPr>
              <a:t>IN </a:t>
            </a:r>
            <a:r>
              <a:rPr lang="en-US" sz="3600" b="1" dirty="0">
                <a:latin typeface="Calibri" panose="020F0502020204030204" pitchFamily="34" charset="0"/>
                <a:cs typeface="Calibri" panose="020F0502020204030204" pitchFamily="34" charset="0"/>
              </a:rPr>
              <a:t>severely </a:t>
            </a:r>
            <a:r>
              <a:rPr lang="vi-VN" sz="3600" b="1" dirty="0">
                <a:latin typeface="Calibri" panose="020F0502020204030204" pitchFamily="34" charset="0"/>
                <a:cs typeface="Calibri" panose="020F0502020204030204" pitchFamily="34" charset="0"/>
              </a:rPr>
              <a:t>ACUTE PANCREATITIS</a:t>
            </a:r>
            <a:endParaRPr lang="en-US" sz="3600" b="1"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8CB5918-E13D-082A-976C-A325BA3CD9B8}"/>
              </a:ext>
            </a:extLst>
          </p:cNvPr>
          <p:cNvPicPr>
            <a:picLocks noChangeAspect="1"/>
          </p:cNvPicPr>
          <p:nvPr/>
        </p:nvPicPr>
        <p:blipFill>
          <a:blip r:embed="rId4"/>
          <a:stretch>
            <a:fillRect/>
          </a:stretch>
        </p:blipFill>
        <p:spPr>
          <a:xfrm>
            <a:off x="1202919" y="2498952"/>
            <a:ext cx="10115550" cy="3057525"/>
          </a:xfrm>
          <a:prstGeom prst="rect">
            <a:avLst/>
          </a:prstGeom>
        </p:spPr>
      </p:pic>
      <p:sp>
        <p:nvSpPr>
          <p:cNvPr id="6" name="TextBox 5">
            <a:extLst>
              <a:ext uri="{FF2B5EF4-FFF2-40B4-BE49-F238E27FC236}">
                <a16:creationId xmlns:a16="http://schemas.microsoft.com/office/drawing/2014/main" id="{75F6E3C8-5247-4845-313A-8EA19C39EF3B}"/>
              </a:ext>
            </a:extLst>
          </p:cNvPr>
          <p:cNvSpPr txBox="1"/>
          <p:nvPr/>
        </p:nvSpPr>
        <p:spPr>
          <a:xfrm>
            <a:off x="7010400" y="6389158"/>
            <a:ext cx="4996543" cy="369332"/>
          </a:xfrm>
          <a:prstGeom prst="rect">
            <a:avLst/>
          </a:prstGeom>
          <a:noFill/>
        </p:spPr>
        <p:txBody>
          <a:bodyPr wrap="square" rtlCol="0">
            <a:spAutoFit/>
          </a:bodyPr>
          <a:lstStyle/>
          <a:p>
            <a:pPr algn="r"/>
            <a:r>
              <a:rPr lang="vi-VN" dirty="0">
                <a:latin typeface="Calibri" panose="020F0502020204030204" pitchFamily="34" charset="0"/>
                <a:cs typeface="Calibri" panose="020F0502020204030204" pitchFamily="34" charset="0"/>
              </a:rPr>
              <a:t>Arvanitakis M et al. CN 2019</a:t>
            </a:r>
            <a:endParaRPr lang="en-US" dirty="0">
              <a:latin typeface="Calibri" panose="020F0502020204030204" pitchFamily="34" charset="0"/>
              <a:cs typeface="Calibri" panose="020F0502020204030204" pitchFamily="34" charset="0"/>
            </a:endParaRPr>
          </a:p>
        </p:txBody>
      </p:sp>
      <p:pic>
        <p:nvPicPr>
          <p:cNvPr id="12" name="Audio 11">
            <a:hlinkClick r:id="" action="ppaction://media"/>
            <a:extLst>
              <a:ext uri="{FF2B5EF4-FFF2-40B4-BE49-F238E27FC236}">
                <a16:creationId xmlns:a16="http://schemas.microsoft.com/office/drawing/2014/main" id="{B7622D37-6B23-4126-DE02-71F00130D6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33603653"/>
      </p:ext>
    </p:extLst>
  </p:cSld>
  <p:clrMapOvr>
    <a:masterClrMapping/>
  </p:clrMapOvr>
  <mc:AlternateContent xmlns:mc="http://schemas.openxmlformats.org/markup-compatibility/2006" xmlns:p14="http://schemas.microsoft.com/office/powerpoint/2010/main">
    <mc:Choice Requires="p14">
      <p:transition spd="slow" p14:dur="2000" advTm="19980"/>
    </mc:Choice>
    <mc:Fallback xmlns="">
      <p:transition spd="slow" advTm="19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IMING" val="|35.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575</TotalTime>
  <Words>1958</Words>
  <Application>Microsoft Office PowerPoint</Application>
  <PresentationFormat>Widescreen</PresentationFormat>
  <Paragraphs>192</Paragraphs>
  <Slides>33</Slides>
  <Notes>7</Notes>
  <HiddenSlides>0</HiddenSlides>
  <MMClips>33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AdvOTb92eb7df.I</vt:lpstr>
      <vt:lpstr>Arial</vt:lpstr>
      <vt:lpstr>Calibri</vt:lpstr>
      <vt:lpstr>Corbel</vt:lpstr>
      <vt:lpstr>Franklin Gothic Book</vt:lpstr>
      <vt:lpstr>RaleighBT-Roman</vt:lpstr>
      <vt:lpstr>SymbolMT</vt:lpstr>
      <vt:lpstr>Wingdings</vt:lpstr>
      <vt:lpstr>Banded</vt:lpstr>
      <vt:lpstr>LIPID IN CLINICAL PRACTICE: ASIAN PERSPECTIVE</vt:lpstr>
      <vt:lpstr>WHY DO WE NEED LIPIDS?</vt:lpstr>
      <vt:lpstr>PowerPoint Presentation</vt:lpstr>
      <vt:lpstr>PowerPoint Presentation</vt:lpstr>
      <vt:lpstr>Current Guidelines for USING INTRAVENOUS lipid EMULSION (ILE) IN CLINICAL PRACTICE</vt:lpstr>
      <vt:lpstr>INTRAVENOUS LIPID EMULSION AS AN INTEGRATED PART IN parenteral nutrition (PN)</vt:lpstr>
      <vt:lpstr>INDICATIONS FOR PN IN SURGERY</vt:lpstr>
      <vt:lpstr>INDICATIONS FOR PN IN ICU</vt:lpstr>
      <vt:lpstr>IN severely ACUTE PANCREATITIS</vt:lpstr>
      <vt:lpstr>Lipid usage in pn</vt:lpstr>
      <vt:lpstr>WHAT HAPPENS IF Long term PARENTERAL NUTRITION without lipids?</vt:lpstr>
      <vt:lpstr>Essential fatty acid deficiency</vt:lpstr>
      <vt:lpstr>Available iles in clinical practice</vt:lpstr>
      <vt:lpstr>Lipid Use in Hospitalized Adults Requiring Parenteral Nutrition </vt:lpstr>
      <vt:lpstr>CONTRAINDICATIONS/ use with caution for ILE</vt:lpstr>
      <vt:lpstr>CONTRAINDICATIONS or use with caution</vt:lpstr>
      <vt:lpstr>Effects of FATTY ACID in ile on  CLINICAL outcome</vt:lpstr>
      <vt:lpstr>GENERATIONS OF ILE HAVE MANY EFFECTS ON  Inflammation and immunity</vt:lpstr>
      <vt:lpstr>DIFFERENT CHARACTERISTICS OF FATTY ACID IN LIPIDS: INFLAMMATORY AND CELLULAR IMMUNE  EFFECTS</vt:lpstr>
      <vt:lpstr>LIPID generation I (soybean oil, rich in OMEGA 6 fatty acid)</vt:lpstr>
      <vt:lpstr>Lipid generation ii  (50% MCT + 50% soybean oil)</vt:lpstr>
      <vt:lpstr>GENERATION III  (based on OMEGA 3 fatty acid from fish oil)</vt:lpstr>
      <vt:lpstr>PowerPoint Presentation</vt:lpstr>
      <vt:lpstr>PowerPoint Presentation</vt:lpstr>
      <vt:lpstr>CLINICAL OUTCOME WAS IMPROVED IN GROUP WITH OMEGA 3 FA CONTAINING PN</vt:lpstr>
      <vt:lpstr>PowerPoint Presentation</vt:lpstr>
      <vt:lpstr>PowerPoint Presentation</vt:lpstr>
      <vt:lpstr>PowerPoint Presentation</vt:lpstr>
      <vt:lpstr>GENERATION IV (80% olive oil + 20% soybean oil)</vt:lpstr>
      <vt:lpstr>PowerPoint Presentation</vt:lpstr>
      <vt:lpstr>PowerPoint Presentation</vt:lpstr>
      <vt:lpstr>IN 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INTRAVENOUS LIPID IN CLINICAL PRACTICE:  ASIAN PERSPECTIVE</dc:title>
  <dc:creator>ngan tam luu</dc:creator>
  <cp:lastModifiedBy>Veeradej Pisprasert</cp:lastModifiedBy>
  <cp:revision>38</cp:revision>
  <dcterms:created xsi:type="dcterms:W3CDTF">2023-08-09T10:20:39Z</dcterms:created>
  <dcterms:modified xsi:type="dcterms:W3CDTF">2023-08-19T03:42:45Z</dcterms:modified>
</cp:coreProperties>
</file>